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31"/>
  </p:notesMasterIdLst>
  <p:handoutMasterIdLst>
    <p:handoutMasterId r:id="rId32"/>
  </p:handoutMasterIdLst>
  <p:sldIdLst>
    <p:sldId id="787" r:id="rId2"/>
    <p:sldId id="792" r:id="rId3"/>
    <p:sldId id="639" r:id="rId4"/>
    <p:sldId id="647" r:id="rId5"/>
    <p:sldId id="784" r:id="rId6"/>
    <p:sldId id="785" r:id="rId7"/>
    <p:sldId id="763" r:id="rId8"/>
    <p:sldId id="788" r:id="rId9"/>
    <p:sldId id="764" r:id="rId10"/>
    <p:sldId id="752" r:id="rId11"/>
    <p:sldId id="765" r:id="rId12"/>
    <p:sldId id="777" r:id="rId13"/>
    <p:sldId id="767" r:id="rId14"/>
    <p:sldId id="778" r:id="rId15"/>
    <p:sldId id="779" r:id="rId16"/>
    <p:sldId id="766" r:id="rId17"/>
    <p:sldId id="768" r:id="rId18"/>
    <p:sldId id="769" r:id="rId19"/>
    <p:sldId id="770" r:id="rId20"/>
    <p:sldId id="758" r:id="rId21"/>
    <p:sldId id="771" r:id="rId22"/>
    <p:sldId id="775" r:id="rId23"/>
    <p:sldId id="781" r:id="rId24"/>
    <p:sldId id="789" r:id="rId25"/>
    <p:sldId id="790" r:id="rId26"/>
    <p:sldId id="791" r:id="rId27"/>
    <p:sldId id="760" r:id="rId28"/>
    <p:sldId id="761" r:id="rId29"/>
    <p:sldId id="776" r:id="rId30"/>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1200" kern="1200">
        <a:solidFill>
          <a:schemeClr val="tx1"/>
        </a:solidFill>
        <a:latin typeface="Helvetica" charset="0"/>
        <a:ea typeface="ＭＳ Ｐゴシック" charset="-128"/>
        <a:cs typeface="+mn-cs"/>
      </a:defRPr>
    </a:lvl1pPr>
    <a:lvl2pPr marL="457200" algn="l" rtl="0" eaLnBrk="0" fontAlgn="base" hangingPunct="0">
      <a:spcBef>
        <a:spcPct val="0"/>
      </a:spcBef>
      <a:spcAft>
        <a:spcPct val="0"/>
      </a:spcAft>
      <a:defRPr sz="1200" kern="1200">
        <a:solidFill>
          <a:schemeClr val="tx1"/>
        </a:solidFill>
        <a:latin typeface="Helvetica" charset="0"/>
        <a:ea typeface="ＭＳ Ｐゴシック" charset="-128"/>
        <a:cs typeface="+mn-cs"/>
      </a:defRPr>
    </a:lvl2pPr>
    <a:lvl3pPr marL="914400" algn="l" rtl="0" eaLnBrk="0" fontAlgn="base" hangingPunct="0">
      <a:spcBef>
        <a:spcPct val="0"/>
      </a:spcBef>
      <a:spcAft>
        <a:spcPct val="0"/>
      </a:spcAft>
      <a:defRPr sz="1200" kern="1200">
        <a:solidFill>
          <a:schemeClr val="tx1"/>
        </a:solidFill>
        <a:latin typeface="Helvetica" charset="0"/>
        <a:ea typeface="ＭＳ Ｐゴシック" charset="-128"/>
        <a:cs typeface="+mn-cs"/>
      </a:defRPr>
    </a:lvl3pPr>
    <a:lvl4pPr marL="1371600" algn="l" rtl="0" eaLnBrk="0" fontAlgn="base" hangingPunct="0">
      <a:spcBef>
        <a:spcPct val="0"/>
      </a:spcBef>
      <a:spcAft>
        <a:spcPct val="0"/>
      </a:spcAft>
      <a:defRPr sz="1200" kern="1200">
        <a:solidFill>
          <a:schemeClr val="tx1"/>
        </a:solidFill>
        <a:latin typeface="Helvetica" charset="0"/>
        <a:ea typeface="ＭＳ Ｐゴシック" charset="-128"/>
        <a:cs typeface="+mn-cs"/>
      </a:defRPr>
    </a:lvl4pPr>
    <a:lvl5pPr marL="1828800" algn="l" rtl="0" eaLnBrk="0" fontAlgn="base" hangingPunct="0">
      <a:spcBef>
        <a:spcPct val="0"/>
      </a:spcBef>
      <a:spcAft>
        <a:spcPct val="0"/>
      </a:spcAft>
      <a:defRPr sz="1200" kern="1200">
        <a:solidFill>
          <a:schemeClr val="tx1"/>
        </a:solidFill>
        <a:latin typeface="Helvetica" charset="0"/>
        <a:ea typeface="ＭＳ Ｐゴシック" charset="-128"/>
        <a:cs typeface="+mn-cs"/>
      </a:defRPr>
    </a:lvl5pPr>
    <a:lvl6pPr marL="2286000" algn="l" defTabSz="914400" rtl="0" eaLnBrk="1" latinLnBrk="0" hangingPunct="1">
      <a:defRPr sz="1200" kern="1200">
        <a:solidFill>
          <a:schemeClr val="tx1"/>
        </a:solidFill>
        <a:latin typeface="Helvetica" charset="0"/>
        <a:ea typeface="ＭＳ Ｐゴシック" charset="-128"/>
        <a:cs typeface="+mn-cs"/>
      </a:defRPr>
    </a:lvl6pPr>
    <a:lvl7pPr marL="2743200" algn="l" defTabSz="914400" rtl="0" eaLnBrk="1" latinLnBrk="0" hangingPunct="1">
      <a:defRPr sz="1200" kern="1200">
        <a:solidFill>
          <a:schemeClr val="tx1"/>
        </a:solidFill>
        <a:latin typeface="Helvetica" charset="0"/>
        <a:ea typeface="ＭＳ Ｐゴシック" charset="-128"/>
        <a:cs typeface="+mn-cs"/>
      </a:defRPr>
    </a:lvl7pPr>
    <a:lvl8pPr marL="3200400" algn="l" defTabSz="914400" rtl="0" eaLnBrk="1" latinLnBrk="0" hangingPunct="1">
      <a:defRPr sz="1200" kern="1200">
        <a:solidFill>
          <a:schemeClr val="tx1"/>
        </a:solidFill>
        <a:latin typeface="Helvetica" charset="0"/>
        <a:ea typeface="ＭＳ Ｐゴシック" charset="-128"/>
        <a:cs typeface="+mn-cs"/>
      </a:defRPr>
    </a:lvl8pPr>
    <a:lvl9pPr marL="3657600" algn="l" defTabSz="914400" rtl="0" eaLnBrk="1" latinLnBrk="0" hangingPunct="1">
      <a:defRPr sz="1200" kern="1200">
        <a:solidFill>
          <a:schemeClr val="tx1"/>
        </a:solidFill>
        <a:latin typeface="Helvetica"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AE41"/>
    <a:srgbClr val="FF5691"/>
    <a:srgbClr val="FF3399"/>
    <a:srgbClr val="FF33CC"/>
    <a:srgbClr val="CC00FF"/>
    <a:srgbClr val="FF00FF"/>
    <a:srgbClr val="1A24FD"/>
    <a:srgbClr val="FCFD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94640"/>
  </p:normalViewPr>
  <p:slideViewPr>
    <p:cSldViewPr>
      <p:cViewPr varScale="1">
        <p:scale>
          <a:sx n="102" d="100"/>
          <a:sy n="102" d="100"/>
        </p:scale>
        <p:origin x="81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6"/>
    </p:cViewPr>
  </p:sorterViewPr>
  <p:notesViewPr>
    <p:cSldViewPr>
      <p:cViewPr varScale="1">
        <p:scale>
          <a:sx n="86" d="100"/>
          <a:sy n="86" d="100"/>
        </p:scale>
        <p:origin x="284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0545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1225" y="4343400"/>
            <a:ext cx="5032375" cy="4114800"/>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49350" y="692150"/>
            <a:ext cx="4559300" cy="3416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91090610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06" charset="0"/>
        <a:ea typeface="ＭＳ Ｐゴシック" pitchFamily="-109" charset="-128"/>
        <a:cs typeface="ＭＳ Ｐゴシック" pitchFamily="-109" charset="-128"/>
      </a:defRPr>
    </a:lvl1pPr>
    <a:lvl2pPr marL="457200" algn="l" rtl="0" eaLnBrk="0" fontAlgn="base" hangingPunct="0">
      <a:spcBef>
        <a:spcPct val="30000"/>
      </a:spcBef>
      <a:spcAft>
        <a:spcPct val="0"/>
      </a:spcAft>
      <a:defRPr sz="1200" kern="1200">
        <a:solidFill>
          <a:schemeClr val="tx1"/>
        </a:solidFill>
        <a:latin typeface="Times" pitchFamily="-106" charset="0"/>
        <a:ea typeface="ＭＳ Ｐゴシック" pitchFamily="-106" charset="-128"/>
        <a:cs typeface="+mn-cs"/>
      </a:defRPr>
    </a:lvl2pPr>
    <a:lvl3pPr marL="914400" algn="l" rtl="0" eaLnBrk="0" fontAlgn="base" hangingPunct="0">
      <a:spcBef>
        <a:spcPct val="30000"/>
      </a:spcBef>
      <a:spcAft>
        <a:spcPct val="0"/>
      </a:spcAft>
      <a:defRPr sz="1200" kern="1200">
        <a:solidFill>
          <a:schemeClr val="tx1"/>
        </a:solidFill>
        <a:latin typeface="Times" pitchFamily="-106" charset="0"/>
        <a:ea typeface="ＭＳ Ｐゴシック" pitchFamily="-106" charset="-128"/>
        <a:cs typeface="+mn-cs"/>
      </a:defRPr>
    </a:lvl3pPr>
    <a:lvl4pPr marL="1371600" algn="l" rtl="0" eaLnBrk="0" fontAlgn="base" hangingPunct="0">
      <a:spcBef>
        <a:spcPct val="30000"/>
      </a:spcBef>
      <a:spcAft>
        <a:spcPct val="0"/>
      </a:spcAft>
      <a:defRPr sz="1200" kern="1200">
        <a:solidFill>
          <a:schemeClr val="tx1"/>
        </a:solidFill>
        <a:latin typeface="Times" pitchFamily="-106" charset="0"/>
        <a:ea typeface="ＭＳ Ｐゴシック" pitchFamily="-106" charset="-128"/>
        <a:cs typeface="+mn-cs"/>
      </a:defRPr>
    </a:lvl4pPr>
    <a:lvl5pPr marL="1828800" algn="l" rtl="0" eaLnBrk="0" fontAlgn="base" hangingPunct="0">
      <a:spcBef>
        <a:spcPct val="30000"/>
      </a:spcBef>
      <a:spcAft>
        <a:spcPct val="0"/>
      </a:spcAft>
      <a:defRPr sz="1200" kern="1200">
        <a:solidFill>
          <a:schemeClr val="tx1"/>
        </a:solidFill>
        <a:latin typeface="Times" pitchFamily="-106" charset="0"/>
        <a:ea typeface="ＭＳ Ｐゴシック" pitchFamily="-10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fld id="{AFA952CD-8CE3-4445-AA56-7CC9EF03F552}" type="slidenum">
              <a:rPr lang="en-US" altLang="en-US"/>
              <a:pPr/>
              <a:t>4</a:t>
            </a:fld>
            <a:endParaRPr lang="en-US" altLang="en-US"/>
          </a:p>
        </p:txBody>
      </p:sp>
      <p:sp>
        <p:nvSpPr>
          <p:cNvPr id="18434"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18435"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endParaRPr lang="en-US" altLang="en-US">
              <a:latin typeface="Times" charset="0"/>
              <a:ea typeface="ＭＳ Ｐゴシック" charset="-128"/>
            </a:endParaRPr>
          </a:p>
        </p:txBody>
      </p:sp>
    </p:spTree>
    <p:extLst>
      <p:ext uri="{BB962C8B-B14F-4D97-AF65-F5344CB8AC3E}">
        <p14:creationId xmlns:p14="http://schemas.microsoft.com/office/powerpoint/2010/main" val="655703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a:xfrm>
            <a:off x="1150938" y="692150"/>
            <a:ext cx="4556125" cy="3416300"/>
          </a:xfrm>
          <a:ln/>
        </p:spPr>
      </p:sp>
      <p:sp>
        <p:nvSpPr>
          <p:cNvPr id="5017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Tree>
    <p:extLst>
      <p:ext uri="{BB962C8B-B14F-4D97-AF65-F5344CB8AC3E}">
        <p14:creationId xmlns:p14="http://schemas.microsoft.com/office/powerpoint/2010/main" val="1820966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a:xfrm>
            <a:off x="1150938" y="692150"/>
            <a:ext cx="4556125" cy="3416300"/>
          </a:xfrm>
          <a:ln/>
        </p:spPr>
      </p:sp>
      <p:sp>
        <p:nvSpPr>
          <p:cNvPr id="5222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Tree>
    <p:extLst>
      <p:ext uri="{BB962C8B-B14F-4D97-AF65-F5344CB8AC3E}">
        <p14:creationId xmlns:p14="http://schemas.microsoft.com/office/powerpoint/2010/main" val="1200108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062760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4357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57150"/>
            <a:ext cx="1943100" cy="5429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57150"/>
            <a:ext cx="5676900" cy="5429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672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57150"/>
            <a:ext cx="7086600" cy="762000"/>
          </a:xfrm>
        </p:spPr>
        <p:txBody>
          <a:bodyPr/>
          <a:lstStyle/>
          <a:p>
            <a:r>
              <a:rPr lang="en-US"/>
              <a:t>Click to edit Master title style</a:t>
            </a:r>
          </a:p>
        </p:txBody>
      </p:sp>
      <p:sp>
        <p:nvSpPr>
          <p:cNvPr id="3" name="Text Placeholder 2"/>
          <p:cNvSpPr>
            <a:spLocks noGrp="1"/>
          </p:cNvSpPr>
          <p:nvPr>
            <p:ph type="body" sz="half" idx="1"/>
          </p:nvPr>
        </p:nvSpPr>
        <p:spPr>
          <a:xfrm>
            <a:off x="762000" y="13716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3716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0795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57150"/>
            <a:ext cx="7086600" cy="762000"/>
          </a:xfrm>
        </p:spPr>
        <p:txBody>
          <a:bodyPr/>
          <a:lstStyle/>
          <a:p>
            <a:r>
              <a:rPr lang="en-US"/>
              <a:t>Click to edit Master title style</a:t>
            </a:r>
          </a:p>
        </p:txBody>
      </p:sp>
      <p:sp>
        <p:nvSpPr>
          <p:cNvPr id="3" name="Text Placeholder 2"/>
          <p:cNvSpPr>
            <a:spLocks noGrp="1"/>
          </p:cNvSpPr>
          <p:nvPr>
            <p:ph type="body" sz="half" idx="1"/>
          </p:nvPr>
        </p:nvSpPr>
        <p:spPr>
          <a:xfrm>
            <a:off x="762000" y="13716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24400" y="13716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24400" y="3505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5679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2785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94440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1371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371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91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45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3247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7674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27818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78898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66800" y="57150"/>
            <a:ext cx="7086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0487" tIns="44450" rIns="90487"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762000" y="1371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0487" tIns="44450" rIns="90487"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Freeform 4"/>
          <p:cNvSpPr>
            <a:spLocks/>
          </p:cNvSpPr>
          <p:nvPr/>
        </p:nvSpPr>
        <p:spPr bwMode="auto">
          <a:xfrm flipV="1">
            <a:off x="1219200" y="762000"/>
            <a:ext cx="6858000" cy="76200"/>
          </a:xfrm>
          <a:custGeom>
            <a:avLst/>
            <a:gdLst>
              <a:gd name="T0" fmla="*/ 0 w 6145"/>
              <a:gd name="T1" fmla="*/ 0 h 1"/>
              <a:gd name="T2" fmla="*/ 2147483646 w 6145"/>
              <a:gd name="T3" fmla="*/ 0 h 1"/>
              <a:gd name="T4" fmla="*/ 0 w 6145"/>
              <a:gd name="T5" fmla="*/ 0 h 1"/>
              <a:gd name="T6" fmla="*/ 0 60000 65536"/>
              <a:gd name="T7" fmla="*/ 0 60000 65536"/>
              <a:gd name="T8" fmla="*/ 0 60000 65536"/>
            </a:gdLst>
            <a:ahLst/>
            <a:cxnLst>
              <a:cxn ang="T6">
                <a:pos x="T0" y="T1"/>
              </a:cxn>
              <a:cxn ang="T7">
                <a:pos x="T2" y="T3"/>
              </a:cxn>
              <a:cxn ang="T8">
                <a:pos x="T4" y="T5"/>
              </a:cxn>
            </a:cxnLst>
            <a:rect l="0" t="0" r="r" b="b"/>
            <a:pathLst>
              <a:path w="6145" h="1">
                <a:moveTo>
                  <a:pt x="0" y="0"/>
                </a:moveTo>
                <a:lnTo>
                  <a:pt x="6144" y="0"/>
                </a:lnTo>
                <a:lnTo>
                  <a:pt x="0" y="0"/>
                </a:lnTo>
              </a:path>
            </a:pathLst>
          </a:custGeom>
          <a:noFill/>
          <a:ln w="50800" cap="rnd" cmpd="sng">
            <a:solidFill>
              <a:srgbClr val="FF3399"/>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29" name="Rectangle 6"/>
          <p:cNvSpPr>
            <a:spLocks noChangeArrowheads="1"/>
          </p:cNvSpPr>
          <p:nvPr/>
        </p:nvSpPr>
        <p:spPr bwMode="auto">
          <a:xfrm>
            <a:off x="152400" y="6248400"/>
            <a:ext cx="666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defRPr/>
            </a:pPr>
            <a:r>
              <a:rPr lang="en-US" altLang="en-US" sz="700" b="1" dirty="0"/>
              <a:t>Abhishek</a:t>
            </a:r>
            <a:r>
              <a:rPr lang="en-US" altLang="en-US" sz="700" b="1" baseline="0" dirty="0"/>
              <a:t> Sinha</a:t>
            </a:r>
            <a:endParaRPr lang="en-US" altLang="en-US" sz="700" b="1" dirty="0"/>
          </a:p>
          <a:p>
            <a:pPr algn="ctr">
              <a:defRPr/>
            </a:pPr>
            <a:r>
              <a:rPr lang="en-US" altLang="en-US" sz="700" b="1" dirty="0"/>
              <a:t>Slide </a:t>
            </a:r>
            <a:fld id="{9ACB88B4-57A5-6D43-B96E-88CAD0B115CC}" type="slidenum">
              <a:rPr lang="en-US" altLang="en-US" sz="700" b="1" smtClean="0"/>
              <a:pPr algn="ctr">
                <a:defRPr/>
              </a:pPr>
              <a:t>‹#›</a:t>
            </a:fld>
            <a:endParaRPr lang="en-US" altLang="en-US" sz="700" b="1" dirty="0"/>
          </a:p>
        </p:txBody>
      </p:sp>
      <p:pic>
        <p:nvPicPr>
          <p:cNvPr id="1031" name="Picture 31" descr="seal_red_l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14617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userDrawn="1"/>
        </p:nvPicPr>
        <p:blipFill>
          <a:blip r:embed="rId16"/>
          <a:stretch>
            <a:fillRect/>
          </a:stretch>
        </p:blipFill>
        <p:spPr>
          <a:xfrm>
            <a:off x="8077200" y="0"/>
            <a:ext cx="1066800" cy="960120"/>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xStyles>
    <p:titleStyle>
      <a:lvl1pPr algn="ctr" rtl="0" eaLnBrk="0" fontAlgn="base" hangingPunct="0">
        <a:lnSpc>
          <a:spcPts val="3000"/>
        </a:lnSpc>
        <a:spcBef>
          <a:spcPct val="0"/>
        </a:spcBef>
        <a:spcAft>
          <a:spcPct val="0"/>
        </a:spcAft>
        <a:defRPr sz="2400" b="1">
          <a:solidFill>
            <a:schemeClr val="tx2"/>
          </a:solidFill>
          <a:latin typeface="Times New Roman"/>
          <a:ea typeface="ＭＳ Ｐゴシック" pitchFamily="-109" charset="-128"/>
          <a:cs typeface="Times New Roman"/>
        </a:defRPr>
      </a:lvl1pPr>
      <a:lvl2pPr algn="ctr" rtl="0" eaLnBrk="0" fontAlgn="base" hangingPunct="0">
        <a:lnSpc>
          <a:spcPts val="3000"/>
        </a:lnSpc>
        <a:spcBef>
          <a:spcPct val="0"/>
        </a:spcBef>
        <a:spcAft>
          <a:spcPct val="0"/>
        </a:spcAft>
        <a:defRPr sz="2400" b="1">
          <a:solidFill>
            <a:schemeClr val="tx2"/>
          </a:solidFill>
          <a:latin typeface="Times New Roman" pitchFamily="-107" charset="0"/>
          <a:ea typeface="ＭＳ Ｐゴシック" pitchFamily="-109" charset="-128"/>
          <a:cs typeface="Times New Roman" charset="0"/>
        </a:defRPr>
      </a:lvl2pPr>
      <a:lvl3pPr algn="ctr" rtl="0" eaLnBrk="0" fontAlgn="base" hangingPunct="0">
        <a:lnSpc>
          <a:spcPts val="3000"/>
        </a:lnSpc>
        <a:spcBef>
          <a:spcPct val="0"/>
        </a:spcBef>
        <a:spcAft>
          <a:spcPct val="0"/>
        </a:spcAft>
        <a:defRPr sz="2400" b="1">
          <a:solidFill>
            <a:schemeClr val="tx2"/>
          </a:solidFill>
          <a:latin typeface="Times New Roman" pitchFamily="-107" charset="0"/>
          <a:ea typeface="ＭＳ Ｐゴシック" pitchFamily="-109" charset="-128"/>
          <a:cs typeface="Times New Roman" charset="0"/>
        </a:defRPr>
      </a:lvl3pPr>
      <a:lvl4pPr algn="ctr" rtl="0" eaLnBrk="0" fontAlgn="base" hangingPunct="0">
        <a:lnSpc>
          <a:spcPts val="3000"/>
        </a:lnSpc>
        <a:spcBef>
          <a:spcPct val="0"/>
        </a:spcBef>
        <a:spcAft>
          <a:spcPct val="0"/>
        </a:spcAft>
        <a:defRPr sz="2400" b="1">
          <a:solidFill>
            <a:schemeClr val="tx2"/>
          </a:solidFill>
          <a:latin typeface="Times New Roman" pitchFamily="-107" charset="0"/>
          <a:ea typeface="ＭＳ Ｐゴシック" pitchFamily="-109" charset="-128"/>
          <a:cs typeface="Times New Roman" charset="0"/>
        </a:defRPr>
      </a:lvl4pPr>
      <a:lvl5pPr algn="ctr" rtl="0" eaLnBrk="0" fontAlgn="base" hangingPunct="0">
        <a:lnSpc>
          <a:spcPts val="3000"/>
        </a:lnSpc>
        <a:spcBef>
          <a:spcPct val="0"/>
        </a:spcBef>
        <a:spcAft>
          <a:spcPct val="0"/>
        </a:spcAft>
        <a:defRPr sz="2400" b="1">
          <a:solidFill>
            <a:schemeClr val="tx2"/>
          </a:solidFill>
          <a:latin typeface="Times New Roman" pitchFamily="-107" charset="0"/>
          <a:ea typeface="ＭＳ Ｐゴシック" pitchFamily="-109" charset="-128"/>
          <a:cs typeface="Times New Roman" charset="0"/>
        </a:defRPr>
      </a:lvl5pPr>
      <a:lvl6pPr marL="457200" algn="ctr" rtl="0" eaLnBrk="0" fontAlgn="base" hangingPunct="0">
        <a:lnSpc>
          <a:spcPts val="3000"/>
        </a:lnSpc>
        <a:spcBef>
          <a:spcPct val="0"/>
        </a:spcBef>
        <a:spcAft>
          <a:spcPct val="0"/>
        </a:spcAft>
        <a:defRPr sz="2400" b="1">
          <a:solidFill>
            <a:schemeClr val="tx2"/>
          </a:solidFill>
          <a:latin typeface="Helvetica" pitchFamily="-106" charset="0"/>
        </a:defRPr>
      </a:lvl6pPr>
      <a:lvl7pPr marL="914400" algn="ctr" rtl="0" eaLnBrk="0" fontAlgn="base" hangingPunct="0">
        <a:lnSpc>
          <a:spcPts val="3000"/>
        </a:lnSpc>
        <a:spcBef>
          <a:spcPct val="0"/>
        </a:spcBef>
        <a:spcAft>
          <a:spcPct val="0"/>
        </a:spcAft>
        <a:defRPr sz="2400" b="1">
          <a:solidFill>
            <a:schemeClr val="tx2"/>
          </a:solidFill>
          <a:latin typeface="Helvetica" pitchFamily="-106" charset="0"/>
        </a:defRPr>
      </a:lvl7pPr>
      <a:lvl8pPr marL="1371600" algn="ctr" rtl="0" eaLnBrk="0" fontAlgn="base" hangingPunct="0">
        <a:lnSpc>
          <a:spcPts val="3000"/>
        </a:lnSpc>
        <a:spcBef>
          <a:spcPct val="0"/>
        </a:spcBef>
        <a:spcAft>
          <a:spcPct val="0"/>
        </a:spcAft>
        <a:defRPr sz="2400" b="1">
          <a:solidFill>
            <a:schemeClr val="tx2"/>
          </a:solidFill>
          <a:latin typeface="Helvetica" pitchFamily="-106" charset="0"/>
        </a:defRPr>
      </a:lvl8pPr>
      <a:lvl9pPr marL="1828800" algn="ctr" rtl="0" eaLnBrk="0" fontAlgn="base" hangingPunct="0">
        <a:lnSpc>
          <a:spcPts val="3000"/>
        </a:lnSpc>
        <a:spcBef>
          <a:spcPct val="0"/>
        </a:spcBef>
        <a:spcAft>
          <a:spcPct val="0"/>
        </a:spcAft>
        <a:defRPr sz="2400" b="1">
          <a:solidFill>
            <a:schemeClr val="tx2"/>
          </a:solidFill>
          <a:latin typeface="Helvetica" pitchFamily="-106" charset="0"/>
        </a:defRPr>
      </a:lvl9pPr>
    </p:titleStyle>
    <p:bodyStyle>
      <a:lvl1pPr marL="342900" indent="-342900" algn="l" rtl="0" eaLnBrk="0" fontAlgn="base" hangingPunct="0">
        <a:lnSpc>
          <a:spcPct val="90000"/>
        </a:lnSpc>
        <a:spcBef>
          <a:spcPct val="25000"/>
        </a:spcBef>
        <a:spcAft>
          <a:spcPct val="0"/>
        </a:spcAft>
        <a:buSzPct val="125000"/>
        <a:buChar char="•"/>
        <a:defRPr b="1">
          <a:solidFill>
            <a:schemeClr val="tx1"/>
          </a:solidFill>
          <a:latin typeface="Times New Roman"/>
          <a:ea typeface="ＭＳ Ｐゴシック" pitchFamily="-109" charset="-128"/>
          <a:cs typeface="Times New Roman"/>
        </a:defRPr>
      </a:lvl1pPr>
      <a:lvl2pPr marL="862013" indent="-341313" algn="l" rtl="0" eaLnBrk="0" fontAlgn="base" hangingPunct="0">
        <a:lnSpc>
          <a:spcPct val="90000"/>
        </a:lnSpc>
        <a:spcBef>
          <a:spcPct val="25000"/>
        </a:spcBef>
        <a:spcAft>
          <a:spcPct val="0"/>
        </a:spcAft>
        <a:buSzPct val="100000"/>
        <a:buChar char="–"/>
        <a:defRPr sz="1600" b="1">
          <a:solidFill>
            <a:schemeClr val="tx1"/>
          </a:solidFill>
          <a:latin typeface="Times New Roman"/>
          <a:ea typeface="ＭＳ Ｐゴシック" pitchFamily="-106" charset="-128"/>
          <a:cs typeface="Times New Roman"/>
        </a:defRPr>
      </a:lvl2pPr>
      <a:lvl3pPr marL="1204913" indent="-228600" algn="l" rtl="0" eaLnBrk="0" fontAlgn="base" hangingPunct="0">
        <a:lnSpc>
          <a:spcPct val="90000"/>
        </a:lnSpc>
        <a:spcBef>
          <a:spcPct val="25000"/>
        </a:spcBef>
        <a:spcAft>
          <a:spcPct val="0"/>
        </a:spcAft>
        <a:buSzPct val="100000"/>
        <a:buChar char=" "/>
        <a:defRPr sz="1400" b="1">
          <a:solidFill>
            <a:schemeClr val="tx1"/>
          </a:solidFill>
          <a:latin typeface="Times New Roman"/>
          <a:ea typeface="ＭＳ Ｐゴシック" pitchFamily="-106" charset="-128"/>
          <a:cs typeface="Times New Roman"/>
        </a:defRPr>
      </a:lvl3pPr>
      <a:lvl4pPr marL="1546225" indent="-119063" algn="l" rtl="0" eaLnBrk="0" fontAlgn="base" hangingPunct="0">
        <a:lnSpc>
          <a:spcPct val="90000"/>
        </a:lnSpc>
        <a:spcBef>
          <a:spcPct val="25000"/>
        </a:spcBef>
        <a:spcAft>
          <a:spcPct val="0"/>
        </a:spcAft>
        <a:buSzPct val="100000"/>
        <a:buChar char=" "/>
        <a:defRPr sz="1200" b="1">
          <a:solidFill>
            <a:schemeClr val="tx1"/>
          </a:solidFill>
          <a:latin typeface="Times New Roman"/>
          <a:ea typeface="ＭＳ Ｐゴシック" pitchFamily="-106" charset="-128"/>
          <a:cs typeface="Times New Roman"/>
        </a:defRPr>
      </a:lvl4pPr>
      <a:lvl5pPr marL="1828800" algn="l" rtl="0" eaLnBrk="0" fontAlgn="base" hangingPunct="0">
        <a:lnSpc>
          <a:spcPct val="90000"/>
        </a:lnSpc>
        <a:spcBef>
          <a:spcPct val="25000"/>
        </a:spcBef>
        <a:spcAft>
          <a:spcPct val="0"/>
        </a:spcAft>
        <a:buSzPct val="100000"/>
        <a:buChar char=" "/>
        <a:defRPr sz="1200" b="1">
          <a:solidFill>
            <a:schemeClr val="tx1"/>
          </a:solidFill>
          <a:latin typeface="Times New Roman"/>
          <a:ea typeface="ＭＳ Ｐゴシック" pitchFamily="-106" charset="-128"/>
          <a:cs typeface="Times New Roman"/>
        </a:defRPr>
      </a:lvl5pPr>
      <a:lvl6pPr marL="2286000" algn="l" rtl="0" eaLnBrk="0" fontAlgn="base" hangingPunct="0">
        <a:lnSpc>
          <a:spcPct val="90000"/>
        </a:lnSpc>
        <a:spcBef>
          <a:spcPct val="25000"/>
        </a:spcBef>
        <a:spcAft>
          <a:spcPct val="0"/>
        </a:spcAft>
        <a:buSzPct val="100000"/>
        <a:buChar char=" "/>
        <a:defRPr sz="1200" b="1">
          <a:solidFill>
            <a:schemeClr val="tx1"/>
          </a:solidFill>
          <a:latin typeface="+mn-lt"/>
          <a:ea typeface="ＭＳ Ｐゴシック" pitchFamily="-106" charset="-128"/>
        </a:defRPr>
      </a:lvl6pPr>
      <a:lvl7pPr marL="2743200" algn="l" rtl="0" eaLnBrk="0" fontAlgn="base" hangingPunct="0">
        <a:lnSpc>
          <a:spcPct val="90000"/>
        </a:lnSpc>
        <a:spcBef>
          <a:spcPct val="25000"/>
        </a:spcBef>
        <a:spcAft>
          <a:spcPct val="0"/>
        </a:spcAft>
        <a:buSzPct val="100000"/>
        <a:buChar char=" "/>
        <a:defRPr sz="1200" b="1">
          <a:solidFill>
            <a:schemeClr val="tx1"/>
          </a:solidFill>
          <a:latin typeface="+mn-lt"/>
          <a:ea typeface="ＭＳ Ｐゴシック" pitchFamily="-106" charset="-128"/>
        </a:defRPr>
      </a:lvl7pPr>
      <a:lvl8pPr marL="3200400" algn="l" rtl="0" eaLnBrk="0" fontAlgn="base" hangingPunct="0">
        <a:lnSpc>
          <a:spcPct val="90000"/>
        </a:lnSpc>
        <a:spcBef>
          <a:spcPct val="25000"/>
        </a:spcBef>
        <a:spcAft>
          <a:spcPct val="0"/>
        </a:spcAft>
        <a:buSzPct val="100000"/>
        <a:buChar char=" "/>
        <a:defRPr sz="1200" b="1">
          <a:solidFill>
            <a:schemeClr val="tx1"/>
          </a:solidFill>
          <a:latin typeface="+mn-lt"/>
          <a:ea typeface="ＭＳ Ｐゴシック" pitchFamily="-106" charset="-128"/>
        </a:defRPr>
      </a:lvl8pPr>
      <a:lvl9pPr marL="3657600" algn="l" rtl="0" eaLnBrk="0" fontAlgn="base" hangingPunct="0">
        <a:lnSpc>
          <a:spcPct val="90000"/>
        </a:lnSpc>
        <a:spcBef>
          <a:spcPct val="25000"/>
        </a:spcBef>
        <a:spcAft>
          <a:spcPct val="0"/>
        </a:spcAft>
        <a:buSzPct val="100000"/>
        <a:buChar char=" "/>
        <a:defRPr sz="1200" b="1">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6" Type="http://schemas.openxmlformats.org/officeDocument/2006/relationships/image" Target="../media/image27.tiff"/><Relationship Id="rId5" Type="http://schemas.openxmlformats.org/officeDocument/2006/relationships/image" Target="../media/image26.emf"/><Relationship Id="rId4" Type="http://schemas.openxmlformats.org/officeDocument/2006/relationships/image" Target="../media/image25.emf"/></Relationships>
</file>

<file path=ppt/slides/_rels/slide1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18.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32.emf"/><Relationship Id="rId7" Type="http://schemas.openxmlformats.org/officeDocument/2006/relationships/image" Target="../media/image36.tiff"/><Relationship Id="rId2" Type="http://schemas.openxmlformats.org/officeDocument/2006/relationships/image" Target="../media/image31.emf"/><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 Id="rId9" Type="http://schemas.openxmlformats.org/officeDocument/2006/relationships/image" Target="../media/image38.tiff"/></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9.emf"/><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image" Target="../media/image43.emf"/><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25.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 Id="rId9" Type="http://schemas.openxmlformats.org/officeDocument/2006/relationships/image" Target="../media/image56.emf"/></Relationships>
</file>

<file path=ppt/slides/_rels/slide2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 Id="rId5" Type="http://schemas.openxmlformats.org/officeDocument/2006/relationships/image" Target="../media/image60.emf"/><Relationship Id="rId4" Type="http://schemas.openxmlformats.org/officeDocument/2006/relationships/image" Target="../media/image59.emf"/></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Shape 416"/>
          <p:cNvSpPr>
            <a:spLocks noGrp="1"/>
          </p:cNvSpPr>
          <p:nvPr>
            <p:ph type="ctrTitle"/>
          </p:nvPr>
        </p:nvSpPr>
        <p:spPr>
          <a:xfrm>
            <a:off x="533400" y="1828800"/>
            <a:ext cx="8094663" cy="2611438"/>
          </a:xfrm>
        </p:spPr>
        <p:txBody>
          <a:bodyPr/>
          <a:lstStyle/>
          <a:p>
            <a:r>
              <a:rPr lang="en-US" altLang="en-US" sz="4000" dirty="0">
                <a:latin typeface="Times New Roman" charset="0"/>
                <a:ea typeface="ＭＳ Ｐゴシック" charset="-128"/>
                <a:cs typeface="Times New Roman" charset="0"/>
              </a:rPr>
              <a:t>Optimal Stochastic Control for </a:t>
            </a:r>
            <a:br>
              <a:rPr lang="en-US" altLang="en-US" sz="4000" dirty="0">
                <a:latin typeface="Times New Roman" charset="0"/>
                <a:ea typeface="ＭＳ Ｐゴシック" charset="-128"/>
                <a:cs typeface="Times New Roman" charset="0"/>
              </a:rPr>
            </a:br>
            <a:br>
              <a:rPr lang="en-US" altLang="en-US" sz="4000" dirty="0">
                <a:latin typeface="Times New Roman" charset="0"/>
                <a:ea typeface="ＭＳ Ｐゴシック" charset="-128"/>
                <a:cs typeface="Times New Roman" charset="0"/>
              </a:rPr>
            </a:br>
            <a:r>
              <a:rPr lang="en-US" altLang="en-US" sz="4000" dirty="0">
                <a:latin typeface="Times New Roman" charset="0"/>
                <a:ea typeface="ＭＳ Ｐゴシック" charset="-128"/>
                <a:cs typeface="Times New Roman" charset="0"/>
              </a:rPr>
              <a:t>Generalized Flow Problems</a:t>
            </a:r>
          </a:p>
        </p:txBody>
      </p:sp>
      <p:sp>
        <p:nvSpPr>
          <p:cNvPr id="4098" name="Shape 417"/>
          <p:cNvSpPr>
            <a:spLocks noGrp="1"/>
          </p:cNvSpPr>
          <p:nvPr>
            <p:ph type="subTitle" sz="quarter" idx="1"/>
          </p:nvPr>
        </p:nvSpPr>
        <p:spPr>
          <a:xfrm>
            <a:off x="1238250" y="4422775"/>
            <a:ext cx="6686550" cy="844550"/>
          </a:xfrm>
        </p:spPr>
        <p:txBody>
          <a:bodyPr/>
          <a:lstStyle/>
          <a:p>
            <a:r>
              <a:rPr lang="en-US" altLang="en-US" sz="2800" dirty="0">
                <a:solidFill>
                  <a:schemeClr val="accent1">
                    <a:lumMod val="75000"/>
                  </a:schemeClr>
                </a:solidFill>
                <a:latin typeface="Times New Roman" charset="0"/>
                <a:ea typeface="ＭＳ Ｐゴシック" charset="-128"/>
                <a:cs typeface="Times New Roman" charset="0"/>
              </a:rPr>
              <a:t>Abhishek Sinha</a:t>
            </a:r>
          </a:p>
          <a:p>
            <a:endParaRPr lang="en-US" altLang="en-US" sz="2400" dirty="0">
              <a:solidFill>
                <a:schemeClr val="accent1">
                  <a:lumMod val="75000"/>
                </a:schemeClr>
              </a:solidFill>
              <a:latin typeface="Times New Roman" charset="0"/>
              <a:ea typeface="ＭＳ Ｐゴシック" charset="-128"/>
              <a:cs typeface="Times New Roman" charset="0"/>
            </a:endParaRPr>
          </a:p>
          <a:p>
            <a:r>
              <a:rPr lang="en-US" altLang="en-US" sz="2000" dirty="0">
                <a:latin typeface="Times New Roman" charset="0"/>
                <a:ea typeface="ＭＳ Ｐゴシック" charset="-128"/>
                <a:cs typeface="Times New Roman" charset="0"/>
              </a:rPr>
              <a:t>Joint work with </a:t>
            </a:r>
          </a:p>
          <a:p>
            <a:r>
              <a:rPr lang="en-US" altLang="en-US" sz="2000" dirty="0">
                <a:solidFill>
                  <a:schemeClr val="accent1">
                    <a:lumMod val="75000"/>
                  </a:schemeClr>
                </a:solidFill>
                <a:latin typeface="Times New Roman" charset="0"/>
                <a:ea typeface="ＭＳ Ｐゴシック" charset="-128"/>
                <a:cs typeface="Times New Roman" charset="0"/>
              </a:rPr>
              <a:t>Prof. Eytan Modiano</a:t>
            </a:r>
          </a:p>
          <a:p>
            <a:r>
              <a:rPr lang="en-US" altLang="en-US" sz="2000" dirty="0">
                <a:latin typeface="Times New Roman" charset="0"/>
                <a:ea typeface="ＭＳ Ｐゴシック" charset="-128"/>
                <a:cs typeface="Times New Roman" charset="0"/>
              </a:rPr>
              <a:t>LIDS, MIT </a:t>
            </a:r>
          </a:p>
        </p:txBody>
      </p:sp>
    </p:spTree>
    <p:extLst>
      <p:ext uri="{BB962C8B-B14F-4D97-AF65-F5344CB8AC3E}">
        <p14:creationId xmlns:p14="http://schemas.microsoft.com/office/powerpoint/2010/main" val="318532720"/>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hape 428"/>
          <p:cNvSpPr>
            <a:spLocks noGrp="1"/>
          </p:cNvSpPr>
          <p:nvPr>
            <p:ph type="title"/>
          </p:nvPr>
        </p:nvSpPr>
        <p:spPr>
          <a:xfrm>
            <a:off x="1676400" y="203200"/>
            <a:ext cx="6683375" cy="506413"/>
          </a:xfrm>
        </p:spPr>
        <p:txBody>
          <a:bodyPr/>
          <a:lstStyle/>
          <a:p>
            <a:r>
              <a:rPr lang="en-US" altLang="en-US" dirty="0">
                <a:latin typeface="Times New Roman" charset="0"/>
                <a:ea typeface="ＭＳ Ｐゴシック" charset="-128"/>
                <a:cs typeface="Times New Roman" charset="0"/>
              </a:rPr>
              <a:t>Design of UMW: Insight</a:t>
            </a:r>
          </a:p>
        </p:txBody>
      </p:sp>
      <p:sp>
        <p:nvSpPr>
          <p:cNvPr id="429" name="Shape 429"/>
          <p:cNvSpPr>
            <a:spLocks noGrp="1"/>
          </p:cNvSpPr>
          <p:nvPr>
            <p:ph type="body" idx="1"/>
          </p:nvPr>
        </p:nvSpPr>
        <p:spPr>
          <a:xfrm>
            <a:off x="1292225" y="1676400"/>
            <a:ext cx="7104063" cy="3952875"/>
          </a:xfrm>
        </p:spPr>
        <p:txBody>
          <a:bodyPr/>
          <a:lstStyle/>
          <a:p>
            <a:pPr>
              <a:defRPr/>
            </a:pPr>
            <a:r>
              <a:rPr dirty="0"/>
              <a:t>Because of mutual interdependence, networked queues are harder to analyze and control</a:t>
            </a:r>
          </a:p>
          <a:p>
            <a:pPr>
              <a:defRPr/>
            </a:pPr>
            <a:endParaRPr dirty="0"/>
          </a:p>
          <a:p>
            <a:pPr>
              <a:defRPr/>
            </a:pPr>
            <a:endParaRPr dirty="0"/>
          </a:p>
          <a:p>
            <a:pPr>
              <a:defRPr/>
            </a:pPr>
            <a:endParaRPr dirty="0"/>
          </a:p>
          <a:p>
            <a:pPr>
              <a:defRPr/>
            </a:pPr>
            <a:endParaRPr dirty="0"/>
          </a:p>
          <a:p>
            <a:pPr>
              <a:defRPr/>
            </a:pPr>
            <a:endParaRPr lang="en-US" dirty="0"/>
          </a:p>
          <a:p>
            <a:pPr>
              <a:defRPr/>
            </a:pPr>
            <a:r>
              <a:rPr dirty="0"/>
              <a:t>This motivates us to obtain a relaxed system which is easier to analyze yet preserves </a:t>
            </a:r>
            <a:r>
              <a:rPr lang="en-US" dirty="0"/>
              <a:t>fundamental </a:t>
            </a:r>
            <a:r>
              <a:rPr dirty="0"/>
              <a:t>characteristics</a:t>
            </a:r>
            <a:r>
              <a:rPr lang="en-US" dirty="0"/>
              <a:t> (e.g., stability)</a:t>
            </a:r>
          </a:p>
          <a:p>
            <a:pPr>
              <a:defRPr/>
            </a:pPr>
            <a:endParaRPr lang="en-US" dirty="0"/>
          </a:p>
          <a:p>
            <a:pPr>
              <a:defRPr/>
            </a:pPr>
            <a:r>
              <a:rPr lang="en-US" dirty="0">
                <a:solidFill>
                  <a:srgbClr val="C00000"/>
                </a:solidFill>
              </a:rPr>
              <a:t>Idea : Relax Precedence constraints</a:t>
            </a:r>
            <a:endParaRPr dirty="0">
              <a:solidFill>
                <a:srgbClr val="C00000"/>
              </a:solidFill>
            </a:endParaRPr>
          </a:p>
          <a:p>
            <a:pPr>
              <a:defRPr/>
            </a:pPr>
            <a:endParaRPr dirty="0"/>
          </a:p>
          <a:p>
            <a:pPr marL="520700" lvl="1" indent="0">
              <a:buFontTx/>
              <a:buNone/>
              <a:defRPr>
                <a:solidFill>
                  <a:srgbClr val="0070C0"/>
                </a:solidFill>
              </a:defRPr>
            </a:pPr>
            <a:r>
              <a:rPr dirty="0">
                <a:solidFill>
                  <a:srgbClr val="0070C0"/>
                </a:solidFill>
              </a:rPr>
              <a:t>                            </a:t>
            </a:r>
            <a:endParaRPr dirty="0">
              <a:solidFill>
                <a:schemeClr val="tx2"/>
              </a:solidFill>
            </a:endParaRPr>
          </a:p>
        </p:txBody>
      </p:sp>
      <p:pic>
        <p:nvPicPr>
          <p:cNvPr id="45059" name="image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97013" y="2401888"/>
            <a:ext cx="70421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45060" name="TextBox 1"/>
          <p:cNvSpPr txBox="1">
            <a:spLocks noChangeArrowheads="1"/>
          </p:cNvSpPr>
          <p:nvPr/>
        </p:nvSpPr>
        <p:spPr bwMode="auto">
          <a:xfrm>
            <a:off x="3429000" y="2401888"/>
            <a:ext cx="72548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500" b="1">
                <a:latin typeface="Times New Roman" charset="0"/>
              </a:rPr>
              <a:t>Link 1</a:t>
            </a:r>
          </a:p>
        </p:txBody>
      </p:sp>
      <p:sp>
        <p:nvSpPr>
          <p:cNvPr id="45061" name="Rectangle 2"/>
          <p:cNvSpPr>
            <a:spLocks noChangeArrowheads="1"/>
          </p:cNvSpPr>
          <p:nvPr/>
        </p:nvSpPr>
        <p:spPr bwMode="auto">
          <a:xfrm>
            <a:off x="5659438" y="2401888"/>
            <a:ext cx="7604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600" b="1">
                <a:latin typeface="Times New Roman" charset="0"/>
              </a:rPr>
              <a:t>Link 2</a:t>
            </a:r>
          </a:p>
        </p:txBody>
      </p:sp>
      <p:sp>
        <p:nvSpPr>
          <p:cNvPr id="45062" name="TextBox 3"/>
          <p:cNvSpPr txBox="1">
            <a:spLocks noChangeArrowheads="1"/>
          </p:cNvSpPr>
          <p:nvPr/>
        </p:nvSpPr>
        <p:spPr bwMode="auto">
          <a:xfrm>
            <a:off x="1981200" y="2571750"/>
            <a:ext cx="7477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500" b="1">
                <a:latin typeface="Times New Roman" charset="0"/>
              </a:rPr>
              <a:t>Source</a:t>
            </a:r>
          </a:p>
        </p:txBody>
      </p:sp>
      <p:sp>
        <p:nvSpPr>
          <p:cNvPr id="45063" name="TextBox 4"/>
          <p:cNvSpPr txBox="1">
            <a:spLocks noChangeArrowheads="1"/>
          </p:cNvSpPr>
          <p:nvPr/>
        </p:nvSpPr>
        <p:spPr bwMode="auto">
          <a:xfrm>
            <a:off x="7234238" y="2554288"/>
            <a:ext cx="1125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500" b="1">
                <a:latin typeface="Times New Roman" charset="0"/>
              </a:rPr>
              <a:t>Destination</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29">
                                            <p:txEl>
                                              <p:pRg st="8" end="8"/>
                                            </p:txEl>
                                          </p:spTgt>
                                        </p:tgtEl>
                                        <p:attrNameLst>
                                          <p:attrName>style.visibility</p:attrName>
                                        </p:attrNameLst>
                                      </p:cBhvr>
                                      <p:to>
                                        <p:strVal val="visible"/>
                                      </p:to>
                                    </p:set>
                                    <p:anim calcmode="lin" valueType="num">
                                      <p:cBhvr additive="base">
                                        <p:cTn id="7" dur="500"/>
                                        <p:tgtEl>
                                          <p:spTgt spid="429">
                                            <p:txEl>
                                              <p:pRg st="8" end="8"/>
                                            </p:txEl>
                                          </p:spTgt>
                                        </p:tgtEl>
                                        <p:attrNameLst>
                                          <p:attrName>ppt_y</p:attrName>
                                        </p:attrNameLst>
                                      </p:cBhvr>
                                      <p:tavLst>
                                        <p:tav tm="0">
                                          <p:val>
                                            <p:strVal val="#ppt_y+#ppt_h*1.125000"/>
                                          </p:val>
                                        </p:tav>
                                        <p:tav tm="100000">
                                          <p:val>
                                            <p:strVal val="#ppt_y"/>
                                          </p:val>
                                        </p:tav>
                                      </p:tavLst>
                                    </p:anim>
                                    <p:animEffect transition="in" filter="wipe(up)">
                                      <p:cBhvr>
                                        <p:cTn id="8" dur="500"/>
                                        <p:tgtEl>
                                          <p:spTgt spid="42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tLang="en-US">
                <a:latin typeface="Times New Roman" charset="0"/>
                <a:ea typeface="ＭＳ Ｐゴシック" charset="-128"/>
                <a:cs typeface="Times New Roman" charset="0"/>
              </a:rPr>
              <a:t>Precedence Relaxed System</a:t>
            </a:r>
          </a:p>
        </p:txBody>
      </p:sp>
      <p:sp>
        <p:nvSpPr>
          <p:cNvPr id="46082" name="Content Placeholder 2"/>
          <p:cNvSpPr>
            <a:spLocks noGrp="1"/>
          </p:cNvSpPr>
          <p:nvPr>
            <p:ph idx="1"/>
          </p:nvPr>
        </p:nvSpPr>
        <p:spPr>
          <a:xfrm>
            <a:off x="762000" y="1400175"/>
            <a:ext cx="7772400" cy="4114800"/>
          </a:xfrm>
        </p:spPr>
        <p:txBody>
          <a:bodyPr/>
          <a:lstStyle/>
          <a:p>
            <a:r>
              <a:rPr lang="en-US" altLang="en-US" dirty="0">
                <a:latin typeface="Times New Roman" charset="0"/>
                <a:ea typeface="ＭＳ Ｐゴシック" charset="-128"/>
                <a:cs typeface="Times New Roman" charset="0"/>
              </a:rPr>
              <a:t>As an example, consider a two-hop network</a:t>
            </a:r>
          </a:p>
          <a:p>
            <a:pPr lvl="1"/>
            <a:r>
              <a:rPr lang="en-US" altLang="en-US" dirty="0">
                <a:latin typeface="Times New Roman" charset="0"/>
                <a:ea typeface="ＭＳ Ｐゴシック" charset="-128"/>
                <a:cs typeface="Times New Roman" charset="0"/>
              </a:rPr>
              <a:t> The packet p has to traverse both link 1 and 2 and to reach its destination</a:t>
            </a:r>
          </a:p>
          <a:p>
            <a:endParaRPr lang="en-US" altLang="en-US" dirty="0">
              <a:latin typeface="Times New Roman" charset="0"/>
              <a:ea typeface="ＭＳ Ｐゴシック" charset="-128"/>
              <a:cs typeface="Times New Roman" charset="0"/>
            </a:endParaRPr>
          </a:p>
          <a:p>
            <a:endParaRPr lang="en-US" altLang="en-US" dirty="0">
              <a:latin typeface="Times New Roman" charset="0"/>
              <a:ea typeface="ＭＳ Ｐゴシック" charset="-128"/>
              <a:cs typeface="Times New Roman" charset="0"/>
            </a:endParaRPr>
          </a:p>
          <a:p>
            <a:endParaRPr lang="en-US" altLang="en-US" dirty="0">
              <a:latin typeface="Times New Roman" charset="0"/>
              <a:ea typeface="ＭＳ Ｐゴシック" charset="-128"/>
              <a:cs typeface="Times New Roman" charset="0"/>
            </a:endParaRPr>
          </a:p>
          <a:p>
            <a:endParaRPr lang="en-US" altLang="en-US" dirty="0">
              <a:latin typeface="Times New Roman" charset="0"/>
              <a:ea typeface="ＭＳ Ｐゴシック" charset="-128"/>
              <a:cs typeface="Times New Roman" charset="0"/>
            </a:endParaRPr>
          </a:p>
          <a:p>
            <a:endParaRPr lang="en-US" altLang="en-US" dirty="0">
              <a:latin typeface="Times New Roman" charset="0"/>
              <a:ea typeface="ＭＳ Ｐゴシック" charset="-128"/>
              <a:cs typeface="Times New Roman" charset="0"/>
            </a:endParaRPr>
          </a:p>
          <a:p>
            <a:r>
              <a:rPr lang="en-US" altLang="en-US" dirty="0">
                <a:latin typeface="Times New Roman" charset="0"/>
                <a:ea typeface="ＭＳ Ｐゴシック" charset="-128"/>
                <a:cs typeface="Times New Roman" charset="0"/>
              </a:rPr>
              <a:t>Equivalent virtual queue system (counter)</a:t>
            </a:r>
          </a:p>
          <a:p>
            <a:pPr lvl="1"/>
            <a:r>
              <a:rPr lang="en-US" altLang="en-US" dirty="0">
                <a:latin typeface="Times New Roman" charset="0"/>
                <a:ea typeface="ＭＳ Ｐゴシック" charset="-128"/>
                <a:cs typeface="Times New Roman" charset="0"/>
              </a:rPr>
              <a:t>Packet arrives to both queues </a:t>
            </a:r>
            <a:r>
              <a:rPr lang="en-US" altLang="en-US" dirty="0" err="1">
                <a:latin typeface="Times New Roman" charset="0"/>
                <a:ea typeface="ＭＳ Ｐゴシック" charset="-128"/>
                <a:cs typeface="Times New Roman" charset="0"/>
              </a:rPr>
              <a:t>symultaneously</a:t>
            </a:r>
            <a:endParaRPr lang="en-US" altLang="en-US" dirty="0">
              <a:latin typeface="Times New Roman" charset="0"/>
              <a:ea typeface="ＭＳ Ｐゴシック" charset="-128"/>
              <a:cs typeface="Times New Roman" charset="0"/>
            </a:endParaRPr>
          </a:p>
        </p:txBody>
      </p:sp>
      <p:pic>
        <p:nvPicPr>
          <p:cNvPr id="46083" name="image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7125" y="2209800"/>
            <a:ext cx="7042150"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46084" name="Rectangle 1"/>
          <p:cNvSpPr>
            <a:spLocks noChangeArrowheads="1"/>
          </p:cNvSpPr>
          <p:nvPr/>
        </p:nvSpPr>
        <p:spPr bwMode="auto">
          <a:xfrm>
            <a:off x="1425575" y="2438400"/>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2000" b="1">
                <a:latin typeface="Times New Roman" charset="0"/>
              </a:rPr>
              <a:t>p</a:t>
            </a:r>
            <a:endParaRPr lang="en-US" altLang="en-US" sz="2000" b="1"/>
          </a:p>
        </p:txBody>
      </p:sp>
      <p:sp>
        <p:nvSpPr>
          <p:cNvPr id="46085" name="TextBox 5"/>
          <p:cNvSpPr txBox="1">
            <a:spLocks noChangeArrowheads="1"/>
          </p:cNvSpPr>
          <p:nvPr/>
        </p:nvSpPr>
        <p:spPr bwMode="auto">
          <a:xfrm>
            <a:off x="2819400" y="2209800"/>
            <a:ext cx="72548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500" b="1">
                <a:latin typeface="Times New Roman" charset="0"/>
              </a:rPr>
              <a:t>Link 1</a:t>
            </a:r>
          </a:p>
        </p:txBody>
      </p:sp>
      <p:sp>
        <p:nvSpPr>
          <p:cNvPr id="46086" name="Rectangle 6"/>
          <p:cNvSpPr>
            <a:spLocks noChangeArrowheads="1"/>
          </p:cNvSpPr>
          <p:nvPr/>
        </p:nvSpPr>
        <p:spPr bwMode="auto">
          <a:xfrm>
            <a:off x="5259388" y="2209800"/>
            <a:ext cx="7604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600" b="1">
                <a:latin typeface="Times New Roman" charset="0"/>
              </a:rPr>
              <a:t>Link 2</a:t>
            </a:r>
          </a:p>
        </p:txBody>
      </p:sp>
      <p:pic>
        <p:nvPicPr>
          <p:cNvPr id="46087" name="image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4454525"/>
            <a:ext cx="5654675"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46088" name="Shape 436"/>
          <p:cNvSpPr>
            <a:spLocks noChangeArrowheads="1"/>
          </p:cNvSpPr>
          <p:nvPr/>
        </p:nvSpPr>
        <p:spPr bwMode="auto">
          <a:xfrm>
            <a:off x="4100513" y="6370638"/>
            <a:ext cx="698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sz="1600">
              <a:solidFill>
                <a:srgbClr val="0070C0"/>
              </a:solidFill>
              <a:latin typeface="Times New Roman" charset="0"/>
            </a:endParaRPr>
          </a:p>
        </p:txBody>
      </p:sp>
      <p:pic>
        <p:nvPicPr>
          <p:cNvPr id="4608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4529138"/>
            <a:ext cx="51435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0"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59325" y="6035675"/>
            <a:ext cx="5588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1" name="Rectangle 32"/>
          <p:cNvSpPr>
            <a:spLocks noChangeArrowheads="1"/>
          </p:cNvSpPr>
          <p:nvPr/>
        </p:nvSpPr>
        <p:spPr bwMode="auto">
          <a:xfrm>
            <a:off x="1981200" y="5103813"/>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2000" b="1">
                <a:latin typeface="Times New Roman" charset="0"/>
              </a:rPr>
              <a:t>p</a:t>
            </a:r>
            <a:endParaRPr lang="en-US" altLang="en-US" sz="2000" b="1"/>
          </a:p>
        </p:txBody>
      </p:sp>
      <p:sp>
        <p:nvSpPr>
          <p:cNvPr id="46092" name="Rectangle 33"/>
          <p:cNvSpPr>
            <a:spLocks noChangeArrowheads="1"/>
          </p:cNvSpPr>
          <p:nvPr/>
        </p:nvSpPr>
        <p:spPr bwMode="auto">
          <a:xfrm>
            <a:off x="3971925" y="5695950"/>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2000" b="1">
                <a:latin typeface="Times New Roman" charset="0"/>
              </a:rPr>
              <a:t>p</a:t>
            </a:r>
            <a:endParaRPr lang="en-US" altLang="en-US" sz="2000" b="1"/>
          </a:p>
        </p:txBody>
      </p:sp>
      <p:sp>
        <p:nvSpPr>
          <p:cNvPr id="46093" name="Rectangle 34"/>
          <p:cNvSpPr>
            <a:spLocks noChangeArrowheads="1"/>
          </p:cNvSpPr>
          <p:nvPr/>
        </p:nvSpPr>
        <p:spPr bwMode="auto">
          <a:xfrm>
            <a:off x="3910013" y="4500563"/>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2000" b="1">
                <a:latin typeface="Times New Roman" charset="0"/>
              </a:rPr>
              <a:t>p</a:t>
            </a:r>
            <a:endParaRPr lang="en-US" altLang="en-US" sz="20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altLang="en-US" dirty="0">
                <a:latin typeface="Times New Roman" charset="0"/>
                <a:ea typeface="ＭＳ Ｐゴシック" charset="-128"/>
                <a:cs typeface="Times New Roman" charset="0"/>
              </a:rPr>
              <a:t>Virtual Queueing System : Operation</a:t>
            </a:r>
          </a:p>
        </p:txBody>
      </p:sp>
      <p:sp>
        <p:nvSpPr>
          <p:cNvPr id="47106" name="Content Placeholder 2"/>
          <p:cNvSpPr>
            <a:spLocks noGrp="1"/>
          </p:cNvSpPr>
          <p:nvPr>
            <p:ph idx="1"/>
          </p:nvPr>
        </p:nvSpPr>
        <p:spPr/>
        <p:txBody>
          <a:bodyPr/>
          <a:lstStyle/>
          <a:p>
            <a:r>
              <a:rPr lang="en-US" altLang="en-US" dirty="0">
                <a:latin typeface="Times New Roman" charset="0"/>
                <a:ea typeface="ＭＳ Ｐゴシック" charset="-128"/>
                <a:cs typeface="Times New Roman" charset="0"/>
              </a:rPr>
              <a:t>Associate a virtual queue with each link in the graph</a:t>
            </a:r>
          </a:p>
          <a:p>
            <a:endParaRPr lang="en-US" altLang="en-US" dirty="0">
              <a:latin typeface="Times New Roman" charset="0"/>
              <a:ea typeface="ＭＳ Ｐゴシック" charset="-128"/>
              <a:cs typeface="Times New Roman" charset="0"/>
            </a:endParaRPr>
          </a:p>
          <a:p>
            <a:r>
              <a:rPr lang="en-US" altLang="en-US" dirty="0">
                <a:latin typeface="Times New Roman" charset="0"/>
                <a:ea typeface="ＭＳ Ｐゴシック" charset="-128"/>
                <a:cs typeface="Times New Roman" charset="0"/>
              </a:rPr>
              <a:t>Upon packet arrival:</a:t>
            </a:r>
          </a:p>
          <a:p>
            <a:endParaRPr lang="en-US" altLang="en-US" dirty="0">
              <a:latin typeface="Times New Roman" charset="0"/>
              <a:ea typeface="ＭＳ Ｐゴシック" charset="-128"/>
              <a:cs typeface="Times New Roman" charset="0"/>
            </a:endParaRPr>
          </a:p>
          <a:p>
            <a:pPr lvl="1"/>
            <a:r>
              <a:rPr lang="en-US" altLang="en-US" dirty="0">
                <a:latin typeface="Times New Roman" charset="0"/>
                <a:ea typeface="ＭＳ Ｐゴシック" charset="-128"/>
                <a:cs typeface="Times New Roman" charset="0"/>
              </a:rPr>
              <a:t>Determine a route (e.g., path, tree) for the packet to its destination(s)</a:t>
            </a:r>
          </a:p>
          <a:p>
            <a:pPr lvl="1"/>
            <a:endParaRPr lang="en-US" altLang="en-US" dirty="0">
              <a:latin typeface="Times New Roman" charset="0"/>
              <a:ea typeface="ＭＳ Ｐゴシック" charset="-128"/>
              <a:cs typeface="Times New Roman" charset="0"/>
            </a:endParaRPr>
          </a:p>
          <a:p>
            <a:pPr lvl="1"/>
            <a:r>
              <a:rPr lang="en-US" altLang="en-US" dirty="0">
                <a:latin typeface="Times New Roman" charset="0"/>
                <a:ea typeface="ＭＳ Ｐゴシック" charset="-128"/>
                <a:cs typeface="Times New Roman" charset="0"/>
              </a:rPr>
              <a:t>Immediately inject a new packet to each virtual queue (link) along the route</a:t>
            </a:r>
          </a:p>
          <a:p>
            <a:pPr lvl="1"/>
            <a:endParaRPr lang="en-US" altLang="en-US" dirty="0">
              <a:latin typeface="Times New Roman" charset="0"/>
              <a:ea typeface="ＭＳ Ｐゴシック" charset="-128"/>
              <a:cs typeface="Times New Roman" charset="0"/>
            </a:endParaRPr>
          </a:p>
          <a:p>
            <a:pPr lvl="1"/>
            <a:endParaRPr lang="en-US" altLang="en-US" dirty="0">
              <a:latin typeface="Times New Roman" charset="0"/>
              <a:ea typeface="ＭＳ Ｐゴシック" charset="-128"/>
              <a:cs typeface="Times New Roman" charset="0"/>
            </a:endParaRPr>
          </a:p>
          <a:p>
            <a:r>
              <a:rPr lang="en-US" altLang="en-US" dirty="0">
                <a:latin typeface="Times New Roman" charset="0"/>
                <a:ea typeface="ＭＳ Ｐゴシック" charset="-128"/>
                <a:cs typeface="Times New Roman" charset="0"/>
              </a:rPr>
              <a:t>Packets are </a:t>
            </a:r>
            <a:r>
              <a:rPr lang="en-US" altLang="en-US" i="1" dirty="0">
                <a:solidFill>
                  <a:schemeClr val="accent1">
                    <a:lumMod val="75000"/>
                  </a:schemeClr>
                </a:solidFill>
                <a:latin typeface="Times New Roman" charset="0"/>
                <a:ea typeface="ＭＳ Ｐゴシック" charset="-128"/>
                <a:cs typeface="Times New Roman" charset="0"/>
              </a:rPr>
              <a:t>replicated</a:t>
            </a:r>
            <a:r>
              <a:rPr lang="en-US" altLang="en-US" dirty="0">
                <a:latin typeface="Times New Roman" charset="0"/>
                <a:ea typeface="ＭＳ Ｐゴシック" charset="-128"/>
                <a:cs typeface="Times New Roman" charset="0"/>
              </a:rPr>
              <a:t> to the virtual queues </a:t>
            </a:r>
            <a:r>
              <a:rPr lang="en-US" altLang="en-US" dirty="0">
                <a:solidFill>
                  <a:schemeClr val="accent2"/>
                </a:solidFill>
                <a:latin typeface="Times New Roman" charset="0"/>
                <a:ea typeface="ＭＳ Ｐゴシック" charset="-128"/>
                <a:cs typeface="Times New Roman" charset="0"/>
              </a:rPr>
              <a:t>as soon as they arrive at the source</a:t>
            </a:r>
          </a:p>
          <a:p>
            <a:pPr lvl="1"/>
            <a:r>
              <a:rPr lang="en-US" altLang="en-US" dirty="0">
                <a:latin typeface="Times New Roman" charset="0"/>
                <a:ea typeface="ＭＳ Ｐゴシック" charset="-128"/>
                <a:cs typeface="Times New Roman" charset="0"/>
              </a:rPr>
              <a:t>Based on their chosen path</a:t>
            </a:r>
          </a:p>
          <a:p>
            <a:endParaRPr lang="en-US" altLang="en-US" dirty="0">
              <a:solidFill>
                <a:srgbClr val="0B52FC"/>
              </a:solidFill>
              <a:latin typeface="Times New Roman" charset="0"/>
              <a:ea typeface="ＭＳ Ｐゴシック" charset="-128"/>
              <a:cs typeface="Times New Roman" charset="0"/>
            </a:endParaRPr>
          </a:p>
          <a:p>
            <a:r>
              <a:rPr lang="en-US" altLang="en-US" dirty="0">
                <a:latin typeface="Times New Roman" charset="0"/>
                <a:ea typeface="ＭＳ Ｐゴシック" charset="-128"/>
                <a:cs typeface="Times New Roman" charset="0"/>
              </a:rPr>
              <a:t>Packets are </a:t>
            </a:r>
            <a:r>
              <a:rPr lang="en-US" altLang="en-US" i="1" dirty="0">
                <a:solidFill>
                  <a:schemeClr val="accent1">
                    <a:lumMod val="75000"/>
                  </a:schemeClr>
                </a:solidFill>
                <a:latin typeface="Times New Roman" charset="0"/>
                <a:ea typeface="ＭＳ Ｐゴシック" charset="-128"/>
                <a:cs typeface="Times New Roman" charset="0"/>
              </a:rPr>
              <a:t>served</a:t>
            </a:r>
            <a:r>
              <a:rPr lang="en-US" altLang="en-US" dirty="0">
                <a:latin typeface="Times New Roman" charset="0"/>
                <a:ea typeface="ＭＳ Ｐゴシック" charset="-128"/>
                <a:cs typeface="Times New Roman" charset="0"/>
              </a:rPr>
              <a:t> from the virtual queues as long as the corresponding virtual queues are non-empty</a:t>
            </a:r>
          </a:p>
          <a:p>
            <a:pPr lvl="1"/>
            <a:r>
              <a:rPr lang="en-US" altLang="en-US" dirty="0">
                <a:latin typeface="Times New Roman" charset="0"/>
                <a:ea typeface="ＭＳ Ｐゴシック" charset="-128"/>
                <a:cs typeface="Times New Roman" charset="0"/>
              </a:rPr>
              <a:t>Subject to the scheduling constraints</a:t>
            </a:r>
          </a:p>
          <a:p>
            <a:endParaRPr lang="en-US" altLang="en-US" dirty="0">
              <a:latin typeface="Times New Roman" charset="0"/>
              <a:ea typeface="ＭＳ Ｐゴシック" charset="-128"/>
              <a:cs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6">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10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p:txBody>
          <a:bodyPr/>
          <a:lstStyle/>
          <a:p>
            <a:r>
              <a:rPr lang="en-US" altLang="en-US">
                <a:latin typeface="Times New Roman" charset="0"/>
                <a:ea typeface="ＭＳ Ｐゴシック" charset="-128"/>
                <a:cs typeface="Times New Roman" charset="0"/>
              </a:rPr>
              <a:t>Packet Routing and Arrivals at the Virtual Queue</a:t>
            </a:r>
          </a:p>
        </p:txBody>
      </p:sp>
      <p:sp>
        <p:nvSpPr>
          <p:cNvPr id="3" name="Content Placeholder 2"/>
          <p:cNvSpPr>
            <a:spLocks noGrp="1"/>
          </p:cNvSpPr>
          <p:nvPr>
            <p:ph idx="1"/>
          </p:nvPr>
        </p:nvSpPr>
        <p:spPr>
          <a:xfrm>
            <a:off x="723900" y="1193800"/>
            <a:ext cx="7772400" cy="4876800"/>
          </a:xfrm>
        </p:spPr>
        <p:txBody>
          <a:bodyPr/>
          <a:lstStyle/>
          <a:p>
            <a:pPr>
              <a:defRPr/>
            </a:pPr>
            <a:r>
              <a:rPr lang="en-US" dirty="0"/>
              <a:t>The physical route                  of  a packet  is chosen as soon as the packet arrives at the source</a:t>
            </a:r>
          </a:p>
          <a:p>
            <a:pPr>
              <a:defRPr/>
            </a:pPr>
            <a:endParaRPr lang="en-US" dirty="0"/>
          </a:p>
          <a:p>
            <a:pPr>
              <a:defRPr/>
            </a:pPr>
            <a:r>
              <a:rPr lang="en-US" dirty="0"/>
              <a:t>Depending on the type of flow, the routes take the following forms:</a:t>
            </a:r>
          </a:p>
          <a:p>
            <a:pPr lvl="1">
              <a:defRPr/>
            </a:pPr>
            <a:endParaRPr lang="en-US" dirty="0"/>
          </a:p>
          <a:p>
            <a:pPr lvl="1">
              <a:defRPr/>
            </a:pPr>
            <a:r>
              <a:rPr lang="en-US" dirty="0"/>
              <a:t>Unicast: </a:t>
            </a:r>
          </a:p>
          <a:p>
            <a:pPr lvl="1">
              <a:defRPr/>
            </a:pPr>
            <a:endParaRPr lang="en-US" dirty="0"/>
          </a:p>
          <a:p>
            <a:pPr lvl="1">
              <a:defRPr/>
            </a:pPr>
            <a:r>
              <a:rPr lang="en-US" dirty="0"/>
              <a:t>Broadcast :</a:t>
            </a:r>
          </a:p>
          <a:p>
            <a:pPr lvl="1">
              <a:defRPr/>
            </a:pPr>
            <a:endParaRPr lang="en-US" dirty="0"/>
          </a:p>
          <a:p>
            <a:pPr lvl="1">
              <a:defRPr/>
            </a:pPr>
            <a:r>
              <a:rPr lang="en-US" dirty="0"/>
              <a:t> Multicast problems: </a:t>
            </a:r>
          </a:p>
          <a:p>
            <a:pPr lvl="1">
              <a:defRPr/>
            </a:pPr>
            <a:endParaRPr lang="en-US" dirty="0"/>
          </a:p>
          <a:p>
            <a:pPr lvl="1">
              <a:defRPr/>
            </a:pPr>
            <a:endParaRPr lang="en-US" dirty="0"/>
          </a:p>
          <a:p>
            <a:pPr lvl="1">
              <a:defRPr/>
            </a:pPr>
            <a:endParaRPr lang="en-US" dirty="0"/>
          </a:p>
          <a:p>
            <a:pPr marL="287337" indent="-285750">
              <a:defRPr/>
            </a:pPr>
            <a:r>
              <a:rPr lang="en-US" dirty="0"/>
              <a:t>An incoming packet  is injected into virtual queue          iff the packet’s chosen route includes the edge </a:t>
            </a:r>
            <a:r>
              <a:rPr lang="en-US" i="1" dirty="0"/>
              <a:t>e</a:t>
            </a:r>
          </a:p>
          <a:p>
            <a:pPr marL="287337" indent="-285750">
              <a:defRPr/>
            </a:pPr>
            <a:endParaRPr lang="en-US" dirty="0"/>
          </a:p>
          <a:p>
            <a:pPr marL="287337" indent="-285750">
              <a:defRPr/>
            </a:pPr>
            <a:r>
              <a:rPr lang="en-US" dirty="0"/>
              <a:t>Hence UMW uses </a:t>
            </a:r>
            <a:r>
              <a:rPr lang="en-US" dirty="0">
                <a:solidFill>
                  <a:schemeClr val="accent1">
                    <a:lumMod val="75000"/>
                  </a:schemeClr>
                </a:solidFill>
              </a:rPr>
              <a:t>source routing </a:t>
            </a:r>
            <a:r>
              <a:rPr lang="en-US" dirty="0"/>
              <a:t>as opposed to hop-by-hop routing of backpressure</a:t>
            </a:r>
          </a:p>
          <a:p>
            <a:pPr lvl="1">
              <a:defRPr/>
            </a:pPr>
            <a:r>
              <a:rPr lang="en-US" dirty="0"/>
              <a:t>Suitable for emerging SDN paradigm</a:t>
            </a:r>
          </a:p>
          <a:p>
            <a:pPr lvl="1">
              <a:defRPr/>
            </a:pPr>
            <a:endParaRPr lang="en-US" dirty="0"/>
          </a:p>
          <a:p>
            <a:pPr lvl="1">
              <a:defRPr/>
            </a:pPr>
            <a:endParaRPr lang="en-US" dirty="0"/>
          </a:p>
        </p:txBody>
      </p:sp>
      <p:pic>
        <p:nvPicPr>
          <p:cNvPr id="4813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2722563"/>
            <a:ext cx="29718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3268663"/>
            <a:ext cx="34290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4403725"/>
            <a:ext cx="4800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1238" y="4876800"/>
            <a:ext cx="30956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89275" y="1217613"/>
            <a:ext cx="8382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6"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24125" y="2722563"/>
            <a:ext cx="533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7" name="Picture 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733800" y="3810000"/>
            <a:ext cx="22860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5" end="1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altLang="en-US">
                <a:latin typeface="Times New Roman" charset="0"/>
                <a:ea typeface="ＭＳ Ｐゴシック" charset="-128"/>
                <a:cs typeface="Times New Roman" charset="0"/>
              </a:rPr>
              <a:t>Controller Arrivals:  Unicast Example </a:t>
            </a:r>
          </a:p>
        </p:txBody>
      </p:sp>
      <p:sp>
        <p:nvSpPr>
          <p:cNvPr id="49154" name="Shape 452"/>
          <p:cNvSpPr>
            <a:spLocks noChangeShapeType="1"/>
          </p:cNvSpPr>
          <p:nvPr/>
        </p:nvSpPr>
        <p:spPr bwMode="auto">
          <a:xfrm flipV="1">
            <a:off x="2152650" y="3417888"/>
            <a:ext cx="900113" cy="576262"/>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9155" name="Shape 453"/>
          <p:cNvSpPr>
            <a:spLocks noChangeShapeType="1"/>
          </p:cNvSpPr>
          <p:nvPr/>
        </p:nvSpPr>
        <p:spPr bwMode="auto">
          <a:xfrm>
            <a:off x="3402013" y="3416300"/>
            <a:ext cx="800100" cy="471488"/>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9156" name="Shape 454"/>
          <p:cNvSpPr>
            <a:spLocks noChangeShapeType="1"/>
          </p:cNvSpPr>
          <p:nvPr/>
        </p:nvSpPr>
        <p:spPr bwMode="auto">
          <a:xfrm flipV="1">
            <a:off x="3414713" y="4159250"/>
            <a:ext cx="787400" cy="587375"/>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9157" name="Shape 455"/>
          <p:cNvSpPr>
            <a:spLocks noChangeArrowheads="1"/>
          </p:cNvSpPr>
          <p:nvPr/>
        </p:nvSpPr>
        <p:spPr bwMode="auto">
          <a:xfrm>
            <a:off x="1789113" y="3836988"/>
            <a:ext cx="376237" cy="396875"/>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b="1"/>
              <a:t>a</a:t>
            </a:r>
          </a:p>
        </p:txBody>
      </p:sp>
      <p:sp>
        <p:nvSpPr>
          <p:cNvPr id="49158" name="Shape 456"/>
          <p:cNvSpPr>
            <a:spLocks noChangeShapeType="1"/>
          </p:cNvSpPr>
          <p:nvPr/>
        </p:nvSpPr>
        <p:spPr bwMode="auto">
          <a:xfrm>
            <a:off x="2165350" y="4154488"/>
            <a:ext cx="874713" cy="625475"/>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9159" name="Shape 457"/>
          <p:cNvSpPr>
            <a:spLocks noChangeArrowheads="1"/>
          </p:cNvSpPr>
          <p:nvPr/>
        </p:nvSpPr>
        <p:spPr bwMode="auto">
          <a:xfrm>
            <a:off x="3021013" y="3082925"/>
            <a:ext cx="381000" cy="406400"/>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b="1"/>
              <a:t>b</a:t>
            </a:r>
          </a:p>
        </p:txBody>
      </p:sp>
      <p:sp>
        <p:nvSpPr>
          <p:cNvPr id="49160" name="Shape 458"/>
          <p:cNvSpPr>
            <a:spLocks noChangeArrowheads="1"/>
          </p:cNvSpPr>
          <p:nvPr/>
        </p:nvSpPr>
        <p:spPr bwMode="auto">
          <a:xfrm>
            <a:off x="3021013" y="4562475"/>
            <a:ext cx="396875" cy="436563"/>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b="1"/>
              <a:t>c</a:t>
            </a:r>
          </a:p>
        </p:txBody>
      </p:sp>
      <p:sp>
        <p:nvSpPr>
          <p:cNvPr id="49161" name="Shape 459"/>
          <p:cNvSpPr>
            <a:spLocks noChangeArrowheads="1"/>
          </p:cNvSpPr>
          <p:nvPr/>
        </p:nvSpPr>
        <p:spPr bwMode="auto">
          <a:xfrm>
            <a:off x="4143375" y="3830638"/>
            <a:ext cx="400050" cy="384175"/>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b="1"/>
              <a:t>d</a:t>
            </a:r>
          </a:p>
        </p:txBody>
      </p:sp>
      <p:sp>
        <p:nvSpPr>
          <p:cNvPr id="49162" name="Shape 460"/>
          <p:cNvSpPr>
            <a:spLocks noChangeShapeType="1"/>
          </p:cNvSpPr>
          <p:nvPr/>
        </p:nvSpPr>
        <p:spPr bwMode="auto">
          <a:xfrm>
            <a:off x="3219450" y="3524250"/>
            <a:ext cx="0" cy="1038225"/>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13" name="Shape 461"/>
          <p:cNvSpPr/>
          <p:nvPr/>
        </p:nvSpPr>
        <p:spPr>
          <a:xfrm>
            <a:off x="6096000" y="2809875"/>
            <a:ext cx="952500" cy="446088"/>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2000">
                <a:solidFill>
                  <a:srgbClr val="FFFFFF"/>
                </a:solidFill>
              </a:rPr>
              <a:t>    </a:t>
            </a:r>
            <a:r>
              <a:rPr sz="2000">
                <a:solidFill>
                  <a:srgbClr val="002060"/>
                </a:solidFill>
              </a:rPr>
              <a:t>Q</a:t>
            </a:r>
            <a:r>
              <a:rPr sz="2000" baseline="-5999">
                <a:solidFill>
                  <a:srgbClr val="002060"/>
                </a:solidFill>
              </a:rPr>
              <a:t>ab</a:t>
            </a:r>
            <a:endParaRPr sz="2000">
              <a:solidFill>
                <a:srgbClr val="002060"/>
              </a:solidFill>
            </a:endParaRPr>
          </a:p>
        </p:txBody>
      </p:sp>
      <p:sp>
        <p:nvSpPr>
          <p:cNvPr id="14" name="Shape 462"/>
          <p:cNvSpPr/>
          <p:nvPr/>
        </p:nvSpPr>
        <p:spPr>
          <a:xfrm>
            <a:off x="6096000" y="3421063"/>
            <a:ext cx="952500" cy="446087"/>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2000">
                <a:solidFill>
                  <a:srgbClr val="002060"/>
                </a:solidFill>
              </a:rPr>
              <a:t>   </a:t>
            </a:r>
            <a:r>
              <a:rPr lang="en-US" sz="2000">
                <a:solidFill>
                  <a:srgbClr val="002060"/>
                </a:solidFill>
              </a:rPr>
              <a:t> </a:t>
            </a:r>
            <a:r>
              <a:rPr sz="2000">
                <a:solidFill>
                  <a:srgbClr val="002060"/>
                </a:solidFill>
              </a:rPr>
              <a:t>Q</a:t>
            </a:r>
            <a:r>
              <a:rPr sz="2000" baseline="-5999">
                <a:solidFill>
                  <a:srgbClr val="002060"/>
                </a:solidFill>
              </a:rPr>
              <a:t>bd</a:t>
            </a:r>
            <a:endParaRPr sz="2000">
              <a:solidFill>
                <a:srgbClr val="002060"/>
              </a:solidFill>
            </a:endParaRPr>
          </a:p>
        </p:txBody>
      </p:sp>
      <p:sp>
        <p:nvSpPr>
          <p:cNvPr id="15" name="Shape 463"/>
          <p:cNvSpPr/>
          <p:nvPr/>
        </p:nvSpPr>
        <p:spPr>
          <a:xfrm>
            <a:off x="6096000" y="4040188"/>
            <a:ext cx="952500" cy="444500"/>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2000">
                <a:solidFill>
                  <a:srgbClr val="FFFFFF"/>
                </a:solidFill>
              </a:rPr>
              <a:t>   </a:t>
            </a:r>
            <a:r>
              <a:rPr lang="en-US" sz="2000">
                <a:solidFill>
                  <a:srgbClr val="FFFFFF"/>
                </a:solidFill>
              </a:rPr>
              <a:t> </a:t>
            </a:r>
            <a:r>
              <a:rPr sz="2000">
                <a:solidFill>
                  <a:srgbClr val="002060"/>
                </a:solidFill>
              </a:rPr>
              <a:t>Q</a:t>
            </a:r>
            <a:r>
              <a:rPr sz="2000" baseline="-5999">
                <a:solidFill>
                  <a:srgbClr val="002060"/>
                </a:solidFill>
              </a:rPr>
              <a:t>ac</a:t>
            </a:r>
            <a:endParaRPr sz="2000">
              <a:solidFill>
                <a:srgbClr val="002060"/>
              </a:solidFill>
            </a:endParaRPr>
          </a:p>
        </p:txBody>
      </p:sp>
      <p:sp>
        <p:nvSpPr>
          <p:cNvPr id="16" name="Shape 464"/>
          <p:cNvSpPr/>
          <p:nvPr/>
        </p:nvSpPr>
        <p:spPr>
          <a:xfrm>
            <a:off x="6096000" y="4651375"/>
            <a:ext cx="952500" cy="444500"/>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2000">
                <a:solidFill>
                  <a:srgbClr val="002060"/>
                </a:solidFill>
              </a:rPr>
              <a:t>   </a:t>
            </a:r>
            <a:r>
              <a:rPr lang="en-US" sz="2000">
                <a:solidFill>
                  <a:srgbClr val="002060"/>
                </a:solidFill>
              </a:rPr>
              <a:t> </a:t>
            </a:r>
            <a:r>
              <a:rPr sz="2000">
                <a:solidFill>
                  <a:srgbClr val="002060"/>
                </a:solidFill>
              </a:rPr>
              <a:t>Q</a:t>
            </a:r>
            <a:r>
              <a:rPr sz="2000" baseline="-5999">
                <a:solidFill>
                  <a:srgbClr val="002060"/>
                </a:solidFill>
              </a:rPr>
              <a:t>cd</a:t>
            </a:r>
            <a:endParaRPr sz="2000">
              <a:solidFill>
                <a:srgbClr val="002060"/>
              </a:solidFill>
            </a:endParaRPr>
          </a:p>
        </p:txBody>
      </p:sp>
      <p:sp>
        <p:nvSpPr>
          <p:cNvPr id="17" name="Shape 465"/>
          <p:cNvSpPr/>
          <p:nvPr/>
        </p:nvSpPr>
        <p:spPr>
          <a:xfrm>
            <a:off x="6096000" y="5268913"/>
            <a:ext cx="952500" cy="446087"/>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2000">
                <a:solidFill>
                  <a:srgbClr val="FFFFFF"/>
                </a:solidFill>
              </a:rPr>
              <a:t>   </a:t>
            </a:r>
            <a:r>
              <a:rPr lang="en-US" sz="2000">
                <a:solidFill>
                  <a:srgbClr val="FFFFFF"/>
                </a:solidFill>
              </a:rPr>
              <a:t> </a:t>
            </a:r>
            <a:r>
              <a:rPr sz="2000">
                <a:solidFill>
                  <a:srgbClr val="002060"/>
                </a:solidFill>
              </a:rPr>
              <a:t>Q</a:t>
            </a:r>
            <a:r>
              <a:rPr sz="2000" baseline="-5999">
                <a:solidFill>
                  <a:srgbClr val="002060"/>
                </a:solidFill>
              </a:rPr>
              <a:t>bc</a:t>
            </a:r>
            <a:endParaRPr sz="2000">
              <a:solidFill>
                <a:srgbClr val="002060"/>
              </a:solidFill>
            </a:endParaRPr>
          </a:p>
        </p:txBody>
      </p:sp>
      <p:sp>
        <p:nvSpPr>
          <p:cNvPr id="49168" name="Shape 471"/>
          <p:cNvSpPr>
            <a:spLocks noChangeShapeType="1"/>
          </p:cNvSpPr>
          <p:nvPr/>
        </p:nvSpPr>
        <p:spPr bwMode="auto">
          <a:xfrm>
            <a:off x="1314450" y="4035425"/>
            <a:ext cx="403225" cy="0"/>
          </a:xfrm>
          <a:prstGeom prst="line">
            <a:avLst/>
          </a:prstGeom>
          <a:noFill/>
          <a:ln w="38100">
            <a:solidFill>
              <a:srgbClr val="9D2E0F"/>
            </a:solidFill>
            <a:prstDash val="sysDot"/>
            <a:miter lim="400000"/>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24" name="Shape 472"/>
          <p:cNvSpPr>
            <a:spLocks noChangeShapeType="1"/>
          </p:cNvSpPr>
          <p:nvPr/>
        </p:nvSpPr>
        <p:spPr bwMode="auto">
          <a:xfrm>
            <a:off x="5629275" y="4262438"/>
            <a:ext cx="403225" cy="0"/>
          </a:xfrm>
          <a:prstGeom prst="line">
            <a:avLst/>
          </a:prstGeom>
          <a:noFill/>
          <a:ln w="38100">
            <a:solidFill>
              <a:srgbClr val="9D2E0F"/>
            </a:solidFill>
            <a:prstDash val="sysDot"/>
            <a:miter lim="400000"/>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25" name="Shape 473"/>
          <p:cNvSpPr>
            <a:spLocks noChangeShapeType="1"/>
          </p:cNvSpPr>
          <p:nvPr/>
        </p:nvSpPr>
        <p:spPr bwMode="auto">
          <a:xfrm>
            <a:off x="5629275" y="4940300"/>
            <a:ext cx="403225" cy="0"/>
          </a:xfrm>
          <a:prstGeom prst="line">
            <a:avLst/>
          </a:prstGeom>
          <a:noFill/>
          <a:ln w="38100">
            <a:solidFill>
              <a:srgbClr val="9D2E0F"/>
            </a:solidFill>
            <a:prstDash val="sysDot"/>
            <a:miter lim="400000"/>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27" name="Shape 475"/>
          <p:cNvSpPr>
            <a:spLocks noChangeArrowheads="1"/>
          </p:cNvSpPr>
          <p:nvPr/>
        </p:nvSpPr>
        <p:spPr bwMode="auto">
          <a:xfrm>
            <a:off x="5619750" y="3906838"/>
            <a:ext cx="314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b="1">
                <a:latin typeface="Times New Roman" charset="0"/>
              </a:rPr>
              <a:t>+1</a:t>
            </a:r>
          </a:p>
        </p:txBody>
      </p:sp>
      <p:sp>
        <p:nvSpPr>
          <p:cNvPr id="28" name="Shape 476"/>
          <p:cNvSpPr>
            <a:spLocks noChangeArrowheads="1"/>
          </p:cNvSpPr>
          <p:nvPr/>
        </p:nvSpPr>
        <p:spPr bwMode="auto">
          <a:xfrm>
            <a:off x="5584825" y="4592638"/>
            <a:ext cx="3159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b="1">
                <a:latin typeface="Times New Roman" charset="0"/>
              </a:rPr>
              <a:t>+1</a:t>
            </a:r>
          </a:p>
        </p:txBody>
      </p:sp>
      <p:sp>
        <p:nvSpPr>
          <p:cNvPr id="49173" name="Shape 477"/>
          <p:cNvSpPr>
            <a:spLocks noChangeArrowheads="1"/>
          </p:cNvSpPr>
          <p:nvPr/>
        </p:nvSpPr>
        <p:spPr bwMode="auto">
          <a:xfrm>
            <a:off x="5900738" y="2366963"/>
            <a:ext cx="1768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2000" b="1">
                <a:latin typeface="Times New Roman" charset="0"/>
              </a:rPr>
              <a:t>Virtual Queues</a:t>
            </a:r>
          </a:p>
        </p:txBody>
      </p:sp>
      <p:sp>
        <p:nvSpPr>
          <p:cNvPr id="30" name="Shape 478"/>
          <p:cNvSpPr/>
          <p:nvPr/>
        </p:nvSpPr>
        <p:spPr>
          <a:xfrm>
            <a:off x="7173913" y="2887663"/>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2000">
              <a:solidFill>
                <a:srgbClr val="FFFFFF"/>
              </a:solidFill>
            </a:endParaRPr>
          </a:p>
        </p:txBody>
      </p:sp>
      <p:sp>
        <p:nvSpPr>
          <p:cNvPr id="31" name="Shape 479"/>
          <p:cNvSpPr/>
          <p:nvPr/>
        </p:nvSpPr>
        <p:spPr>
          <a:xfrm>
            <a:off x="7173913" y="3482975"/>
            <a:ext cx="317500" cy="322263"/>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2000">
              <a:solidFill>
                <a:srgbClr val="FFFFFF"/>
              </a:solidFill>
            </a:endParaRPr>
          </a:p>
        </p:txBody>
      </p:sp>
      <p:sp>
        <p:nvSpPr>
          <p:cNvPr id="32" name="Shape 480"/>
          <p:cNvSpPr/>
          <p:nvPr/>
        </p:nvSpPr>
        <p:spPr>
          <a:xfrm>
            <a:off x="7173913" y="4100513"/>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2000">
              <a:solidFill>
                <a:srgbClr val="FFFFFF"/>
              </a:solidFill>
            </a:endParaRPr>
          </a:p>
        </p:txBody>
      </p:sp>
      <p:sp>
        <p:nvSpPr>
          <p:cNvPr id="33" name="Shape 481"/>
          <p:cNvSpPr/>
          <p:nvPr/>
        </p:nvSpPr>
        <p:spPr>
          <a:xfrm>
            <a:off x="7173913" y="4721225"/>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2000">
              <a:solidFill>
                <a:srgbClr val="FFFFFF"/>
              </a:solidFill>
            </a:endParaRPr>
          </a:p>
        </p:txBody>
      </p:sp>
      <p:sp>
        <p:nvSpPr>
          <p:cNvPr id="34" name="Shape 482"/>
          <p:cNvSpPr/>
          <p:nvPr/>
        </p:nvSpPr>
        <p:spPr>
          <a:xfrm>
            <a:off x="7173913" y="5313363"/>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2000">
              <a:solidFill>
                <a:srgbClr val="FFFFFF"/>
              </a:solidFill>
            </a:endParaRPr>
          </a:p>
        </p:txBody>
      </p:sp>
      <p:sp>
        <p:nvSpPr>
          <p:cNvPr id="49179" name="Shape 483"/>
          <p:cNvSpPr>
            <a:spLocks noChangeShapeType="1"/>
          </p:cNvSpPr>
          <p:nvPr/>
        </p:nvSpPr>
        <p:spPr bwMode="auto">
          <a:xfrm>
            <a:off x="7488238" y="3057525"/>
            <a:ext cx="311150" cy="0"/>
          </a:xfrm>
          <a:prstGeom prst="line">
            <a:avLst/>
          </a:prstGeom>
          <a:noFill/>
          <a:ln w="38100" cap="rnd">
            <a:solidFill>
              <a:srgbClr val="6C72BA"/>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9180" name="Shape 484"/>
          <p:cNvSpPr>
            <a:spLocks noChangeShapeType="1"/>
          </p:cNvSpPr>
          <p:nvPr/>
        </p:nvSpPr>
        <p:spPr bwMode="auto">
          <a:xfrm>
            <a:off x="7488238" y="3644900"/>
            <a:ext cx="311150" cy="0"/>
          </a:xfrm>
          <a:prstGeom prst="line">
            <a:avLst/>
          </a:prstGeom>
          <a:noFill/>
          <a:ln w="38100" cap="rnd">
            <a:solidFill>
              <a:srgbClr val="7976B1"/>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9181" name="Shape 485"/>
          <p:cNvSpPr>
            <a:spLocks noChangeShapeType="1"/>
          </p:cNvSpPr>
          <p:nvPr/>
        </p:nvSpPr>
        <p:spPr bwMode="auto">
          <a:xfrm>
            <a:off x="7488238" y="4262438"/>
            <a:ext cx="311150" cy="0"/>
          </a:xfrm>
          <a:prstGeom prst="line">
            <a:avLst/>
          </a:prstGeom>
          <a:noFill/>
          <a:ln w="38100" cap="rnd">
            <a:solidFill>
              <a:srgbClr val="676C9C"/>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9182" name="Shape 486"/>
          <p:cNvSpPr>
            <a:spLocks noChangeShapeType="1"/>
          </p:cNvSpPr>
          <p:nvPr/>
        </p:nvSpPr>
        <p:spPr bwMode="auto">
          <a:xfrm>
            <a:off x="7488238" y="4883150"/>
            <a:ext cx="311150" cy="0"/>
          </a:xfrm>
          <a:prstGeom prst="line">
            <a:avLst/>
          </a:prstGeom>
          <a:noFill/>
          <a:ln w="38100" cap="rnd">
            <a:solidFill>
              <a:srgbClr val="5E649C"/>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9183" name="Shape 487"/>
          <p:cNvSpPr>
            <a:spLocks noChangeShapeType="1"/>
          </p:cNvSpPr>
          <p:nvPr/>
        </p:nvSpPr>
        <p:spPr bwMode="auto">
          <a:xfrm>
            <a:off x="7488238" y="5491163"/>
            <a:ext cx="311150" cy="0"/>
          </a:xfrm>
          <a:prstGeom prst="line">
            <a:avLst/>
          </a:prstGeom>
          <a:noFill/>
          <a:ln w="38100" cap="rnd">
            <a:solidFill>
              <a:srgbClr val="656D9C"/>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9184" name="TextBox 39"/>
          <p:cNvSpPr txBox="1">
            <a:spLocks noChangeArrowheads="1"/>
          </p:cNvSpPr>
          <p:nvPr/>
        </p:nvSpPr>
        <p:spPr bwMode="auto">
          <a:xfrm>
            <a:off x="1096963" y="1090613"/>
            <a:ext cx="32464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600" b="1"/>
              <a:t>Unicast arrival from a – d</a:t>
            </a:r>
          </a:p>
          <a:p>
            <a:endParaRPr lang="en-US" altLang="en-US" sz="1600" b="1"/>
          </a:p>
        </p:txBody>
      </p:sp>
      <p:sp>
        <p:nvSpPr>
          <p:cNvPr id="41" name="Rectangle 40"/>
          <p:cNvSpPr>
            <a:spLocks noChangeArrowheads="1"/>
          </p:cNvSpPr>
          <p:nvPr/>
        </p:nvSpPr>
        <p:spPr bwMode="auto">
          <a:xfrm>
            <a:off x="1066800" y="1603375"/>
            <a:ext cx="4572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600" b="1"/>
              <a:t>Chosen path:  a-c-d</a:t>
            </a:r>
          </a:p>
        </p:txBody>
      </p:sp>
      <p:sp>
        <p:nvSpPr>
          <p:cNvPr id="42" name="Rectangle 41"/>
          <p:cNvSpPr>
            <a:spLocks noChangeArrowheads="1"/>
          </p:cNvSpPr>
          <p:nvPr/>
        </p:nvSpPr>
        <p:spPr bwMode="auto">
          <a:xfrm>
            <a:off x="1066800" y="2076450"/>
            <a:ext cx="24685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600" b="1"/>
              <a:t>Arrival to Qac and Qcd </a:t>
            </a:r>
          </a:p>
        </p:txBody>
      </p:sp>
      <p:sp>
        <p:nvSpPr>
          <p:cNvPr id="43" name="Shape 454"/>
          <p:cNvSpPr>
            <a:spLocks noChangeShapeType="1"/>
          </p:cNvSpPr>
          <p:nvPr/>
        </p:nvSpPr>
        <p:spPr bwMode="auto">
          <a:xfrm flipV="1">
            <a:off x="3513138" y="4297363"/>
            <a:ext cx="787400" cy="587375"/>
          </a:xfrm>
          <a:prstGeom prst="line">
            <a:avLst/>
          </a:prstGeom>
          <a:noFill/>
          <a:ln w="38100" cap="rnd">
            <a:solidFill>
              <a:srgbClr val="FF0000"/>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4" name="Shape 456"/>
          <p:cNvSpPr>
            <a:spLocks noChangeShapeType="1"/>
          </p:cNvSpPr>
          <p:nvPr/>
        </p:nvSpPr>
        <p:spPr bwMode="auto">
          <a:xfrm>
            <a:off x="2082800" y="4278313"/>
            <a:ext cx="874713" cy="625475"/>
          </a:xfrm>
          <a:prstGeom prst="line">
            <a:avLst/>
          </a:prstGeom>
          <a:noFill/>
          <a:ln w="38100" cap="rnd">
            <a:solidFill>
              <a:srgbClr val="FF0000"/>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9189" name="Rectangle 48"/>
          <p:cNvSpPr>
            <a:spLocks noChangeArrowheads="1"/>
          </p:cNvSpPr>
          <p:nvPr/>
        </p:nvSpPr>
        <p:spPr bwMode="auto">
          <a:xfrm>
            <a:off x="657225" y="3897313"/>
            <a:ext cx="5349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b="1"/>
              <a:t>a – 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2" presetClass="entr" presetSubtype="4"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anim calcmode="lin" valueType="num">
                                      <p:cBhvr additive="base">
                                        <p:cTn id="9" dur="500" fill="hold"/>
                                        <p:tgtEl>
                                          <p:spTgt spid="44"/>
                                        </p:tgtEl>
                                        <p:attrNameLst>
                                          <p:attrName>ppt_x</p:attrName>
                                        </p:attrNameLst>
                                      </p:cBhvr>
                                      <p:tavLst>
                                        <p:tav tm="0">
                                          <p:val>
                                            <p:strVal val="#ppt_x"/>
                                          </p:val>
                                        </p:tav>
                                        <p:tav tm="100000">
                                          <p:val>
                                            <p:strVal val="#ppt_x"/>
                                          </p:val>
                                        </p:tav>
                                      </p:tavLst>
                                    </p:anim>
                                    <p:anim calcmode="lin" valueType="num">
                                      <p:cBhvr additive="base">
                                        <p:cTn id="10" dur="500" fill="hold"/>
                                        <p:tgtEl>
                                          <p:spTgt spid="44"/>
                                        </p:tgtEl>
                                        <p:attrNameLst>
                                          <p:attrName>ppt_y</p:attrName>
                                        </p:attrNameLst>
                                      </p:cBhvr>
                                      <p:tavLst>
                                        <p:tav tm="0">
                                          <p:val>
                                            <p:strVal val="1+#ppt_h/2"/>
                                          </p:val>
                                        </p:tav>
                                        <p:tav tm="100000">
                                          <p:val>
                                            <p:strVal val="#ppt_y"/>
                                          </p:val>
                                        </p:tav>
                                      </p:tavLst>
                                    </p:anim>
                                  </p:childTnLst>
                                </p:cTn>
                              </p:par>
                              <p:par>
                                <p:cTn id="11" presetID="2" presetClass="entr" presetSubtype="4"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2" presetClass="entr" presetSubtype="4"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ppt_x"/>
                                          </p:val>
                                        </p:tav>
                                        <p:tav tm="100000">
                                          <p:val>
                                            <p:strVal val="#ppt_x"/>
                                          </p:val>
                                        </p:tav>
                                      </p:tavLst>
                                    </p:anim>
                                    <p:anim calcmode="lin" valueType="num">
                                      <p:cBhvr additive="base">
                                        <p:cTn id="3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p:bldP spid="28" grpId="0"/>
      <p:bldP spid="41" grpId="0"/>
      <p:bldP spid="42" grpId="0"/>
      <p:bldP spid="43" grpId="0" animBg="1"/>
      <p:bldP spid="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altLang="en-US">
                <a:latin typeface="Times New Roman" charset="0"/>
                <a:ea typeface="ＭＳ Ｐゴシック" charset="-128"/>
                <a:cs typeface="Times New Roman" charset="0"/>
              </a:rPr>
              <a:t>Controller Arrivals:  Broadcast Example </a:t>
            </a:r>
          </a:p>
        </p:txBody>
      </p:sp>
      <p:sp>
        <p:nvSpPr>
          <p:cNvPr id="51202" name="Shape 452"/>
          <p:cNvSpPr>
            <a:spLocks noChangeShapeType="1"/>
          </p:cNvSpPr>
          <p:nvPr/>
        </p:nvSpPr>
        <p:spPr bwMode="auto">
          <a:xfrm flipV="1">
            <a:off x="2152650" y="3417888"/>
            <a:ext cx="900113" cy="576262"/>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1203" name="Shape 453"/>
          <p:cNvSpPr>
            <a:spLocks noChangeShapeType="1"/>
          </p:cNvSpPr>
          <p:nvPr/>
        </p:nvSpPr>
        <p:spPr bwMode="auto">
          <a:xfrm>
            <a:off x="3402013" y="3416300"/>
            <a:ext cx="800100" cy="471488"/>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1204" name="Shape 454"/>
          <p:cNvSpPr>
            <a:spLocks noChangeShapeType="1"/>
          </p:cNvSpPr>
          <p:nvPr/>
        </p:nvSpPr>
        <p:spPr bwMode="auto">
          <a:xfrm flipV="1">
            <a:off x="3414713" y="4159250"/>
            <a:ext cx="787400" cy="587375"/>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1205" name="Shape 455"/>
          <p:cNvSpPr>
            <a:spLocks noChangeArrowheads="1"/>
          </p:cNvSpPr>
          <p:nvPr/>
        </p:nvSpPr>
        <p:spPr bwMode="auto">
          <a:xfrm>
            <a:off x="1789113" y="3836988"/>
            <a:ext cx="376237" cy="396875"/>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b="1"/>
              <a:t>a</a:t>
            </a:r>
          </a:p>
        </p:txBody>
      </p:sp>
      <p:sp>
        <p:nvSpPr>
          <p:cNvPr id="51206" name="Shape 456"/>
          <p:cNvSpPr>
            <a:spLocks noChangeShapeType="1"/>
          </p:cNvSpPr>
          <p:nvPr/>
        </p:nvSpPr>
        <p:spPr bwMode="auto">
          <a:xfrm>
            <a:off x="2165350" y="4154488"/>
            <a:ext cx="874713" cy="625475"/>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1207" name="Shape 457"/>
          <p:cNvSpPr>
            <a:spLocks noChangeArrowheads="1"/>
          </p:cNvSpPr>
          <p:nvPr/>
        </p:nvSpPr>
        <p:spPr bwMode="auto">
          <a:xfrm>
            <a:off x="3021013" y="3082925"/>
            <a:ext cx="381000" cy="406400"/>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b="1"/>
              <a:t>b</a:t>
            </a:r>
          </a:p>
        </p:txBody>
      </p:sp>
      <p:sp>
        <p:nvSpPr>
          <p:cNvPr id="51208" name="Shape 458"/>
          <p:cNvSpPr>
            <a:spLocks noChangeArrowheads="1"/>
          </p:cNvSpPr>
          <p:nvPr/>
        </p:nvSpPr>
        <p:spPr bwMode="auto">
          <a:xfrm>
            <a:off x="3021013" y="4562475"/>
            <a:ext cx="396875" cy="436563"/>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b="1"/>
              <a:t>c</a:t>
            </a:r>
          </a:p>
        </p:txBody>
      </p:sp>
      <p:sp>
        <p:nvSpPr>
          <p:cNvPr id="51209" name="Shape 459"/>
          <p:cNvSpPr>
            <a:spLocks noChangeArrowheads="1"/>
          </p:cNvSpPr>
          <p:nvPr/>
        </p:nvSpPr>
        <p:spPr bwMode="auto">
          <a:xfrm>
            <a:off x="4143375" y="3830638"/>
            <a:ext cx="400050" cy="384175"/>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b="1"/>
              <a:t>d</a:t>
            </a:r>
          </a:p>
        </p:txBody>
      </p:sp>
      <p:sp>
        <p:nvSpPr>
          <p:cNvPr id="51210" name="Shape 460"/>
          <p:cNvSpPr>
            <a:spLocks noChangeShapeType="1"/>
          </p:cNvSpPr>
          <p:nvPr/>
        </p:nvSpPr>
        <p:spPr bwMode="auto">
          <a:xfrm>
            <a:off x="3219450" y="3524250"/>
            <a:ext cx="0" cy="1038225"/>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13" name="Shape 461"/>
          <p:cNvSpPr/>
          <p:nvPr/>
        </p:nvSpPr>
        <p:spPr>
          <a:xfrm>
            <a:off x="6096000" y="2809875"/>
            <a:ext cx="952500" cy="446088"/>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2000">
                <a:solidFill>
                  <a:srgbClr val="FFFFFF"/>
                </a:solidFill>
              </a:rPr>
              <a:t>    </a:t>
            </a:r>
            <a:r>
              <a:rPr sz="2000">
                <a:solidFill>
                  <a:srgbClr val="002060"/>
                </a:solidFill>
              </a:rPr>
              <a:t>Q</a:t>
            </a:r>
            <a:r>
              <a:rPr sz="2000" baseline="-5999">
                <a:solidFill>
                  <a:srgbClr val="002060"/>
                </a:solidFill>
              </a:rPr>
              <a:t>ab</a:t>
            </a:r>
            <a:endParaRPr sz="2000">
              <a:solidFill>
                <a:srgbClr val="002060"/>
              </a:solidFill>
            </a:endParaRPr>
          </a:p>
        </p:txBody>
      </p:sp>
      <p:sp>
        <p:nvSpPr>
          <p:cNvPr id="14" name="Shape 462"/>
          <p:cNvSpPr/>
          <p:nvPr/>
        </p:nvSpPr>
        <p:spPr>
          <a:xfrm>
            <a:off x="6096000" y="3421063"/>
            <a:ext cx="952500" cy="446087"/>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2000">
                <a:solidFill>
                  <a:srgbClr val="002060"/>
                </a:solidFill>
              </a:rPr>
              <a:t>   </a:t>
            </a:r>
            <a:r>
              <a:rPr lang="en-US" sz="2000">
                <a:solidFill>
                  <a:srgbClr val="002060"/>
                </a:solidFill>
              </a:rPr>
              <a:t> </a:t>
            </a:r>
            <a:r>
              <a:rPr sz="2000">
                <a:solidFill>
                  <a:srgbClr val="002060"/>
                </a:solidFill>
              </a:rPr>
              <a:t>Q</a:t>
            </a:r>
            <a:r>
              <a:rPr sz="2000" baseline="-5999">
                <a:solidFill>
                  <a:srgbClr val="002060"/>
                </a:solidFill>
              </a:rPr>
              <a:t>bd</a:t>
            </a:r>
            <a:endParaRPr sz="2000">
              <a:solidFill>
                <a:srgbClr val="002060"/>
              </a:solidFill>
            </a:endParaRPr>
          </a:p>
        </p:txBody>
      </p:sp>
      <p:sp>
        <p:nvSpPr>
          <p:cNvPr id="15" name="Shape 463"/>
          <p:cNvSpPr/>
          <p:nvPr/>
        </p:nvSpPr>
        <p:spPr>
          <a:xfrm>
            <a:off x="6096000" y="4040188"/>
            <a:ext cx="952500" cy="444500"/>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2000">
                <a:solidFill>
                  <a:srgbClr val="FFFFFF"/>
                </a:solidFill>
              </a:rPr>
              <a:t>   </a:t>
            </a:r>
            <a:r>
              <a:rPr lang="en-US" sz="2000">
                <a:solidFill>
                  <a:srgbClr val="FFFFFF"/>
                </a:solidFill>
              </a:rPr>
              <a:t> </a:t>
            </a:r>
            <a:r>
              <a:rPr sz="2000">
                <a:solidFill>
                  <a:srgbClr val="002060"/>
                </a:solidFill>
              </a:rPr>
              <a:t>Q</a:t>
            </a:r>
            <a:r>
              <a:rPr sz="2000" baseline="-5999">
                <a:solidFill>
                  <a:srgbClr val="002060"/>
                </a:solidFill>
              </a:rPr>
              <a:t>ac</a:t>
            </a:r>
            <a:endParaRPr sz="2000">
              <a:solidFill>
                <a:srgbClr val="002060"/>
              </a:solidFill>
            </a:endParaRPr>
          </a:p>
        </p:txBody>
      </p:sp>
      <p:sp>
        <p:nvSpPr>
          <p:cNvPr id="16" name="Shape 464"/>
          <p:cNvSpPr/>
          <p:nvPr/>
        </p:nvSpPr>
        <p:spPr>
          <a:xfrm>
            <a:off x="6096000" y="4651375"/>
            <a:ext cx="952500" cy="444500"/>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2000">
                <a:solidFill>
                  <a:srgbClr val="002060"/>
                </a:solidFill>
              </a:rPr>
              <a:t>   </a:t>
            </a:r>
            <a:r>
              <a:rPr lang="en-US" sz="2000">
                <a:solidFill>
                  <a:srgbClr val="002060"/>
                </a:solidFill>
              </a:rPr>
              <a:t> </a:t>
            </a:r>
            <a:r>
              <a:rPr sz="2000">
                <a:solidFill>
                  <a:srgbClr val="002060"/>
                </a:solidFill>
              </a:rPr>
              <a:t>Q</a:t>
            </a:r>
            <a:r>
              <a:rPr sz="2000" baseline="-5999">
                <a:solidFill>
                  <a:srgbClr val="002060"/>
                </a:solidFill>
              </a:rPr>
              <a:t>cd</a:t>
            </a:r>
            <a:endParaRPr sz="2000">
              <a:solidFill>
                <a:srgbClr val="002060"/>
              </a:solidFill>
            </a:endParaRPr>
          </a:p>
        </p:txBody>
      </p:sp>
      <p:sp>
        <p:nvSpPr>
          <p:cNvPr id="17" name="Shape 465"/>
          <p:cNvSpPr/>
          <p:nvPr/>
        </p:nvSpPr>
        <p:spPr>
          <a:xfrm>
            <a:off x="6096000" y="5268913"/>
            <a:ext cx="952500" cy="446087"/>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2000">
                <a:solidFill>
                  <a:srgbClr val="FFFFFF"/>
                </a:solidFill>
              </a:rPr>
              <a:t>   </a:t>
            </a:r>
            <a:r>
              <a:rPr lang="en-US" sz="2000">
                <a:solidFill>
                  <a:srgbClr val="FFFFFF"/>
                </a:solidFill>
              </a:rPr>
              <a:t> </a:t>
            </a:r>
            <a:r>
              <a:rPr sz="2000">
                <a:solidFill>
                  <a:srgbClr val="002060"/>
                </a:solidFill>
              </a:rPr>
              <a:t>Q</a:t>
            </a:r>
            <a:r>
              <a:rPr sz="2000" baseline="-5999">
                <a:solidFill>
                  <a:srgbClr val="002060"/>
                </a:solidFill>
              </a:rPr>
              <a:t>bc</a:t>
            </a:r>
            <a:endParaRPr sz="2000">
              <a:solidFill>
                <a:srgbClr val="002060"/>
              </a:solidFill>
            </a:endParaRPr>
          </a:p>
        </p:txBody>
      </p:sp>
      <p:sp>
        <p:nvSpPr>
          <p:cNvPr id="51216" name="Shape 471"/>
          <p:cNvSpPr>
            <a:spLocks noChangeShapeType="1"/>
          </p:cNvSpPr>
          <p:nvPr/>
        </p:nvSpPr>
        <p:spPr bwMode="auto">
          <a:xfrm>
            <a:off x="1314450" y="4035425"/>
            <a:ext cx="403225" cy="0"/>
          </a:xfrm>
          <a:prstGeom prst="line">
            <a:avLst/>
          </a:prstGeom>
          <a:noFill/>
          <a:ln w="38100">
            <a:solidFill>
              <a:srgbClr val="9D2E0F"/>
            </a:solidFill>
            <a:prstDash val="sysDot"/>
            <a:miter lim="400000"/>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24" name="Shape 472"/>
          <p:cNvSpPr>
            <a:spLocks noChangeShapeType="1"/>
          </p:cNvSpPr>
          <p:nvPr/>
        </p:nvSpPr>
        <p:spPr bwMode="auto">
          <a:xfrm>
            <a:off x="5629275" y="4262438"/>
            <a:ext cx="403225" cy="0"/>
          </a:xfrm>
          <a:prstGeom prst="line">
            <a:avLst/>
          </a:prstGeom>
          <a:noFill/>
          <a:ln w="38100">
            <a:solidFill>
              <a:srgbClr val="9D2E0F"/>
            </a:solidFill>
            <a:prstDash val="sysDot"/>
            <a:miter lim="400000"/>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25" name="Shape 473"/>
          <p:cNvSpPr>
            <a:spLocks noChangeShapeType="1"/>
          </p:cNvSpPr>
          <p:nvPr/>
        </p:nvSpPr>
        <p:spPr bwMode="auto">
          <a:xfrm>
            <a:off x="5629275" y="4940300"/>
            <a:ext cx="403225" cy="0"/>
          </a:xfrm>
          <a:prstGeom prst="line">
            <a:avLst/>
          </a:prstGeom>
          <a:noFill/>
          <a:ln w="38100">
            <a:solidFill>
              <a:srgbClr val="9D2E0F"/>
            </a:solidFill>
            <a:prstDash val="sysDot"/>
            <a:miter lim="400000"/>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27" name="Shape 475"/>
          <p:cNvSpPr>
            <a:spLocks noChangeArrowheads="1"/>
          </p:cNvSpPr>
          <p:nvPr/>
        </p:nvSpPr>
        <p:spPr bwMode="auto">
          <a:xfrm>
            <a:off x="5624513" y="2733675"/>
            <a:ext cx="314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b="1">
                <a:latin typeface="Times New Roman" charset="0"/>
              </a:rPr>
              <a:t>+1</a:t>
            </a:r>
          </a:p>
        </p:txBody>
      </p:sp>
      <p:sp>
        <p:nvSpPr>
          <p:cNvPr id="28" name="Shape 476"/>
          <p:cNvSpPr>
            <a:spLocks noChangeArrowheads="1"/>
          </p:cNvSpPr>
          <p:nvPr/>
        </p:nvSpPr>
        <p:spPr bwMode="auto">
          <a:xfrm>
            <a:off x="5584825" y="4592638"/>
            <a:ext cx="3159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b="1">
                <a:latin typeface="Times New Roman" charset="0"/>
              </a:rPr>
              <a:t>+1</a:t>
            </a:r>
          </a:p>
        </p:txBody>
      </p:sp>
      <p:sp>
        <p:nvSpPr>
          <p:cNvPr id="51221" name="Shape 477"/>
          <p:cNvSpPr>
            <a:spLocks noChangeArrowheads="1"/>
          </p:cNvSpPr>
          <p:nvPr/>
        </p:nvSpPr>
        <p:spPr bwMode="auto">
          <a:xfrm>
            <a:off x="5900738" y="2366963"/>
            <a:ext cx="1768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2000" b="1">
                <a:latin typeface="Times New Roman" charset="0"/>
              </a:rPr>
              <a:t>Virtual Queues</a:t>
            </a:r>
          </a:p>
        </p:txBody>
      </p:sp>
      <p:sp>
        <p:nvSpPr>
          <p:cNvPr id="30" name="Shape 478"/>
          <p:cNvSpPr/>
          <p:nvPr/>
        </p:nvSpPr>
        <p:spPr>
          <a:xfrm>
            <a:off x="7173913" y="2887663"/>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2000">
              <a:solidFill>
                <a:srgbClr val="FFFFFF"/>
              </a:solidFill>
            </a:endParaRPr>
          </a:p>
        </p:txBody>
      </p:sp>
      <p:sp>
        <p:nvSpPr>
          <p:cNvPr id="31" name="Shape 479"/>
          <p:cNvSpPr/>
          <p:nvPr/>
        </p:nvSpPr>
        <p:spPr>
          <a:xfrm>
            <a:off x="7173913" y="3482975"/>
            <a:ext cx="317500" cy="322263"/>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2000">
              <a:solidFill>
                <a:srgbClr val="FFFFFF"/>
              </a:solidFill>
            </a:endParaRPr>
          </a:p>
        </p:txBody>
      </p:sp>
      <p:sp>
        <p:nvSpPr>
          <p:cNvPr id="32" name="Shape 480"/>
          <p:cNvSpPr/>
          <p:nvPr/>
        </p:nvSpPr>
        <p:spPr>
          <a:xfrm>
            <a:off x="7173913" y="4100513"/>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2000">
              <a:solidFill>
                <a:srgbClr val="FFFFFF"/>
              </a:solidFill>
            </a:endParaRPr>
          </a:p>
        </p:txBody>
      </p:sp>
      <p:sp>
        <p:nvSpPr>
          <p:cNvPr id="33" name="Shape 481"/>
          <p:cNvSpPr/>
          <p:nvPr/>
        </p:nvSpPr>
        <p:spPr>
          <a:xfrm>
            <a:off x="7173913" y="4721225"/>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2000">
              <a:solidFill>
                <a:srgbClr val="FFFFFF"/>
              </a:solidFill>
            </a:endParaRPr>
          </a:p>
        </p:txBody>
      </p:sp>
      <p:sp>
        <p:nvSpPr>
          <p:cNvPr id="34" name="Shape 482"/>
          <p:cNvSpPr/>
          <p:nvPr/>
        </p:nvSpPr>
        <p:spPr>
          <a:xfrm>
            <a:off x="7173913" y="5313363"/>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2000">
              <a:solidFill>
                <a:srgbClr val="FFFFFF"/>
              </a:solidFill>
            </a:endParaRPr>
          </a:p>
        </p:txBody>
      </p:sp>
      <p:sp>
        <p:nvSpPr>
          <p:cNvPr id="51227" name="Shape 483"/>
          <p:cNvSpPr>
            <a:spLocks noChangeShapeType="1"/>
          </p:cNvSpPr>
          <p:nvPr/>
        </p:nvSpPr>
        <p:spPr bwMode="auto">
          <a:xfrm>
            <a:off x="7488238" y="3057525"/>
            <a:ext cx="311150" cy="0"/>
          </a:xfrm>
          <a:prstGeom prst="line">
            <a:avLst/>
          </a:prstGeom>
          <a:noFill/>
          <a:ln w="38100" cap="rnd">
            <a:solidFill>
              <a:srgbClr val="6C72BA"/>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1228" name="Shape 484"/>
          <p:cNvSpPr>
            <a:spLocks noChangeShapeType="1"/>
          </p:cNvSpPr>
          <p:nvPr/>
        </p:nvSpPr>
        <p:spPr bwMode="auto">
          <a:xfrm>
            <a:off x="7488238" y="3644900"/>
            <a:ext cx="311150" cy="0"/>
          </a:xfrm>
          <a:prstGeom prst="line">
            <a:avLst/>
          </a:prstGeom>
          <a:noFill/>
          <a:ln w="38100" cap="rnd">
            <a:solidFill>
              <a:srgbClr val="7976B1"/>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1229" name="Shape 485"/>
          <p:cNvSpPr>
            <a:spLocks noChangeShapeType="1"/>
          </p:cNvSpPr>
          <p:nvPr/>
        </p:nvSpPr>
        <p:spPr bwMode="auto">
          <a:xfrm>
            <a:off x="7488238" y="4262438"/>
            <a:ext cx="311150" cy="0"/>
          </a:xfrm>
          <a:prstGeom prst="line">
            <a:avLst/>
          </a:prstGeom>
          <a:noFill/>
          <a:ln w="38100" cap="rnd">
            <a:solidFill>
              <a:srgbClr val="676C9C"/>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1230" name="Shape 486"/>
          <p:cNvSpPr>
            <a:spLocks noChangeShapeType="1"/>
          </p:cNvSpPr>
          <p:nvPr/>
        </p:nvSpPr>
        <p:spPr bwMode="auto">
          <a:xfrm>
            <a:off x="7488238" y="4883150"/>
            <a:ext cx="311150" cy="0"/>
          </a:xfrm>
          <a:prstGeom prst="line">
            <a:avLst/>
          </a:prstGeom>
          <a:noFill/>
          <a:ln w="38100" cap="rnd">
            <a:solidFill>
              <a:srgbClr val="5E649C"/>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1231" name="Shape 487"/>
          <p:cNvSpPr>
            <a:spLocks noChangeShapeType="1"/>
          </p:cNvSpPr>
          <p:nvPr/>
        </p:nvSpPr>
        <p:spPr bwMode="auto">
          <a:xfrm>
            <a:off x="7488238" y="5491163"/>
            <a:ext cx="311150" cy="0"/>
          </a:xfrm>
          <a:prstGeom prst="line">
            <a:avLst/>
          </a:prstGeom>
          <a:noFill/>
          <a:ln w="38100" cap="rnd">
            <a:solidFill>
              <a:srgbClr val="656D9C"/>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1232" name="TextBox 39"/>
          <p:cNvSpPr txBox="1">
            <a:spLocks noChangeArrowheads="1"/>
          </p:cNvSpPr>
          <p:nvPr/>
        </p:nvSpPr>
        <p:spPr bwMode="auto">
          <a:xfrm>
            <a:off x="1096963" y="1090613"/>
            <a:ext cx="32464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600" b="1"/>
              <a:t>Broadcast arrival</a:t>
            </a:r>
          </a:p>
        </p:txBody>
      </p:sp>
      <p:sp>
        <p:nvSpPr>
          <p:cNvPr id="41" name="Rectangle 40"/>
          <p:cNvSpPr>
            <a:spLocks noChangeArrowheads="1"/>
          </p:cNvSpPr>
          <p:nvPr/>
        </p:nvSpPr>
        <p:spPr bwMode="auto">
          <a:xfrm>
            <a:off x="1066800" y="1603375"/>
            <a:ext cx="4572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600" b="1"/>
              <a:t>Chosen tree:  a-b-c-d</a:t>
            </a:r>
          </a:p>
        </p:txBody>
      </p:sp>
      <p:sp>
        <p:nvSpPr>
          <p:cNvPr id="42" name="Rectangle 41"/>
          <p:cNvSpPr>
            <a:spLocks noChangeArrowheads="1"/>
          </p:cNvSpPr>
          <p:nvPr/>
        </p:nvSpPr>
        <p:spPr bwMode="auto">
          <a:xfrm>
            <a:off x="1066800" y="2076450"/>
            <a:ext cx="30416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600" b="1"/>
              <a:t>Arrival to Qac, Qab, and Qcd </a:t>
            </a:r>
          </a:p>
        </p:txBody>
      </p:sp>
      <p:sp>
        <p:nvSpPr>
          <p:cNvPr id="43" name="Shape 454"/>
          <p:cNvSpPr>
            <a:spLocks noChangeShapeType="1"/>
          </p:cNvSpPr>
          <p:nvPr/>
        </p:nvSpPr>
        <p:spPr bwMode="auto">
          <a:xfrm flipV="1">
            <a:off x="3513138" y="4297363"/>
            <a:ext cx="787400" cy="587375"/>
          </a:xfrm>
          <a:prstGeom prst="line">
            <a:avLst/>
          </a:prstGeom>
          <a:noFill/>
          <a:ln w="38100" cap="rnd">
            <a:solidFill>
              <a:srgbClr val="FF0000"/>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4" name="Shape 456"/>
          <p:cNvSpPr>
            <a:spLocks noChangeShapeType="1"/>
          </p:cNvSpPr>
          <p:nvPr/>
        </p:nvSpPr>
        <p:spPr bwMode="auto">
          <a:xfrm>
            <a:off x="2082800" y="4278313"/>
            <a:ext cx="874713" cy="625475"/>
          </a:xfrm>
          <a:prstGeom prst="line">
            <a:avLst/>
          </a:prstGeom>
          <a:noFill/>
          <a:ln w="38100" cap="rnd">
            <a:solidFill>
              <a:srgbClr val="FF0000"/>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1237" name="Rectangle 48"/>
          <p:cNvSpPr>
            <a:spLocks noChangeArrowheads="1"/>
          </p:cNvSpPr>
          <p:nvPr/>
        </p:nvSpPr>
        <p:spPr bwMode="auto">
          <a:xfrm>
            <a:off x="957497" y="3867150"/>
            <a:ext cx="279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b="1" dirty="0"/>
              <a:t>p</a:t>
            </a:r>
          </a:p>
        </p:txBody>
      </p:sp>
      <p:sp>
        <p:nvSpPr>
          <p:cNvPr id="45" name="Shape 452"/>
          <p:cNvSpPr>
            <a:spLocks noChangeShapeType="1"/>
          </p:cNvSpPr>
          <p:nvPr/>
        </p:nvSpPr>
        <p:spPr bwMode="auto">
          <a:xfrm flipV="1">
            <a:off x="2082800" y="3230563"/>
            <a:ext cx="900113" cy="576262"/>
          </a:xfrm>
          <a:prstGeom prst="line">
            <a:avLst/>
          </a:prstGeom>
          <a:noFill/>
          <a:ln w="38100" cap="rnd">
            <a:solidFill>
              <a:srgbClr val="FF0000"/>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6" name="Shape 472"/>
          <p:cNvSpPr>
            <a:spLocks noChangeShapeType="1"/>
          </p:cNvSpPr>
          <p:nvPr/>
        </p:nvSpPr>
        <p:spPr bwMode="auto">
          <a:xfrm>
            <a:off x="5699125" y="3098800"/>
            <a:ext cx="403225" cy="0"/>
          </a:xfrm>
          <a:prstGeom prst="line">
            <a:avLst/>
          </a:prstGeom>
          <a:noFill/>
          <a:ln w="38100">
            <a:solidFill>
              <a:srgbClr val="9D2E0F"/>
            </a:solidFill>
            <a:prstDash val="sysDot"/>
            <a:miter lim="400000"/>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8" name="Shape 476"/>
          <p:cNvSpPr>
            <a:spLocks noChangeArrowheads="1"/>
          </p:cNvSpPr>
          <p:nvPr/>
        </p:nvSpPr>
        <p:spPr bwMode="auto">
          <a:xfrm>
            <a:off x="5622925" y="3830638"/>
            <a:ext cx="3159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b="1">
                <a:latin typeface="Times New Roman" charset="0"/>
              </a:rPr>
              <a:t>+1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2" presetClass="entr" presetSubtype="4"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anim calcmode="lin" valueType="num">
                                      <p:cBhvr additive="base">
                                        <p:cTn id="9" dur="500" fill="hold"/>
                                        <p:tgtEl>
                                          <p:spTgt spid="44"/>
                                        </p:tgtEl>
                                        <p:attrNameLst>
                                          <p:attrName>ppt_x</p:attrName>
                                        </p:attrNameLst>
                                      </p:cBhvr>
                                      <p:tavLst>
                                        <p:tav tm="0">
                                          <p:val>
                                            <p:strVal val="#ppt_x"/>
                                          </p:val>
                                        </p:tav>
                                        <p:tav tm="100000">
                                          <p:val>
                                            <p:strVal val="#ppt_x"/>
                                          </p:val>
                                        </p:tav>
                                      </p:tavLst>
                                    </p:anim>
                                    <p:anim calcmode="lin" valueType="num">
                                      <p:cBhvr additive="base">
                                        <p:cTn id="10" dur="500" fill="hold"/>
                                        <p:tgtEl>
                                          <p:spTgt spid="44"/>
                                        </p:tgtEl>
                                        <p:attrNameLst>
                                          <p:attrName>ppt_y</p:attrName>
                                        </p:attrNameLst>
                                      </p:cBhvr>
                                      <p:tavLst>
                                        <p:tav tm="0">
                                          <p:val>
                                            <p:strVal val="1+#ppt_h/2"/>
                                          </p:val>
                                        </p:tav>
                                        <p:tav tm="100000">
                                          <p:val>
                                            <p:strVal val="#ppt_y"/>
                                          </p:val>
                                        </p:tav>
                                      </p:tavLst>
                                    </p:anim>
                                  </p:childTnLst>
                                </p:cTn>
                              </p:par>
                              <p:par>
                                <p:cTn id="11" presetID="2" presetClass="entr" presetSubtype="4"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additive="base">
                                        <p:cTn id="17" dur="500" fill="hold"/>
                                        <p:tgtEl>
                                          <p:spTgt spid="45"/>
                                        </p:tgtEl>
                                        <p:attrNameLst>
                                          <p:attrName>ppt_x</p:attrName>
                                        </p:attrNameLst>
                                      </p:cBhvr>
                                      <p:tavLst>
                                        <p:tav tm="0">
                                          <p:val>
                                            <p:strVal val="#ppt_x"/>
                                          </p:val>
                                        </p:tav>
                                        <p:tav tm="100000">
                                          <p:val>
                                            <p:strVal val="#ppt_x"/>
                                          </p:val>
                                        </p:tav>
                                      </p:tavLst>
                                    </p:anim>
                                    <p:anim calcmode="lin" valueType="num">
                                      <p:cBhvr additive="base">
                                        <p:cTn id="1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 calcmode="lin" valueType="num">
                                      <p:cBhvr additive="base">
                                        <p:cTn id="41" dur="500" fill="hold"/>
                                        <p:tgtEl>
                                          <p:spTgt spid="46"/>
                                        </p:tgtEl>
                                        <p:attrNameLst>
                                          <p:attrName>ppt_x</p:attrName>
                                        </p:attrNameLst>
                                      </p:cBhvr>
                                      <p:tavLst>
                                        <p:tav tm="0">
                                          <p:val>
                                            <p:strVal val="#ppt_x"/>
                                          </p:val>
                                        </p:tav>
                                        <p:tav tm="100000">
                                          <p:val>
                                            <p:strVal val="#ppt_x"/>
                                          </p:val>
                                        </p:tav>
                                      </p:tavLst>
                                    </p:anim>
                                    <p:anim calcmode="lin" valueType="num">
                                      <p:cBhvr additive="base">
                                        <p:cTn id="42" dur="500" fill="hold"/>
                                        <p:tgtEl>
                                          <p:spTgt spid="4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 calcmode="lin" valueType="num">
                                      <p:cBhvr additive="base">
                                        <p:cTn id="45" dur="500" fill="hold"/>
                                        <p:tgtEl>
                                          <p:spTgt spid="48"/>
                                        </p:tgtEl>
                                        <p:attrNameLst>
                                          <p:attrName>ppt_x</p:attrName>
                                        </p:attrNameLst>
                                      </p:cBhvr>
                                      <p:tavLst>
                                        <p:tav tm="0">
                                          <p:val>
                                            <p:strVal val="#ppt_x"/>
                                          </p:val>
                                        </p:tav>
                                        <p:tav tm="100000">
                                          <p:val>
                                            <p:strVal val="#ppt_x"/>
                                          </p:val>
                                        </p:tav>
                                      </p:tavLst>
                                    </p:anim>
                                    <p:anim calcmode="lin" valueType="num">
                                      <p:cBhvr additive="base">
                                        <p:cTn id="4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p:bldP spid="28" grpId="0"/>
      <p:bldP spid="41" grpId="0"/>
      <p:bldP spid="42" grpId="0"/>
      <p:bldP spid="43" grpId="0" animBg="1"/>
      <p:bldP spid="44" grpId="0" animBg="1"/>
      <p:bldP spid="45" grpId="0" animBg="1"/>
      <p:bldP spid="46" grpId="0" animBg="1"/>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altLang="en-US">
                <a:latin typeface="Times New Roman" charset="0"/>
                <a:ea typeface="ＭＳ Ｐゴシック" charset="-128"/>
                <a:cs typeface="Times New Roman" charset="0"/>
              </a:rPr>
              <a:t>Dynamics of the Virtual Queues </a:t>
            </a:r>
          </a:p>
        </p:txBody>
      </p:sp>
      <p:sp>
        <p:nvSpPr>
          <p:cNvPr id="3" name="Content Placeholder 2"/>
          <p:cNvSpPr>
            <a:spLocks noGrp="1"/>
          </p:cNvSpPr>
          <p:nvPr>
            <p:ph idx="1"/>
          </p:nvPr>
        </p:nvSpPr>
        <p:spPr>
          <a:xfrm>
            <a:off x="762000" y="1371600"/>
            <a:ext cx="7772400" cy="4648200"/>
          </a:xfrm>
        </p:spPr>
        <p:txBody>
          <a:bodyPr/>
          <a:lstStyle/>
          <a:p>
            <a:pPr>
              <a:defRPr/>
            </a:pPr>
            <a:r>
              <a:rPr lang="en-US" dirty="0"/>
              <a:t>Define the </a:t>
            </a:r>
            <a:r>
              <a:rPr lang="en-US" dirty="0">
                <a:solidFill>
                  <a:schemeClr val="accent1">
                    <a:lumMod val="75000"/>
                  </a:schemeClr>
                </a:solidFill>
              </a:rPr>
              <a:t>controlled arrival vector </a:t>
            </a:r>
            <a:r>
              <a:rPr lang="en-US" dirty="0"/>
              <a:t>to the virtual queue to be </a:t>
            </a:r>
          </a:p>
          <a:p>
            <a:pPr>
              <a:defRPr/>
            </a:pPr>
            <a:endParaRPr lang="en-US" dirty="0"/>
          </a:p>
          <a:p>
            <a:pPr marL="0" indent="0">
              <a:buFontTx/>
              <a:buNone/>
              <a:defRPr/>
            </a:pPr>
            <a:endParaRPr lang="en-US" dirty="0"/>
          </a:p>
          <a:p>
            <a:pPr marL="0" indent="0">
              <a:buFontTx/>
              <a:buNone/>
              <a:defRPr/>
            </a:pPr>
            <a:r>
              <a:rPr lang="en-US" dirty="0"/>
              <a:t>where the </a:t>
            </a:r>
            <a:r>
              <a:rPr lang="en-US" dirty="0">
                <a:solidFill>
                  <a:schemeClr val="accent1">
                    <a:lumMod val="75000"/>
                  </a:schemeClr>
                </a:solidFill>
              </a:rPr>
              <a:t>controlled variable</a:t>
            </a:r>
            <a:r>
              <a:rPr lang="en-US" dirty="0">
                <a:solidFill>
                  <a:schemeClr val="accent2"/>
                </a:solidFill>
              </a:rPr>
              <a:t>              </a:t>
            </a:r>
            <a:r>
              <a:rPr lang="en-US" dirty="0"/>
              <a:t>denotes number of virtual packet arrival at the virtual queue         at time  t </a:t>
            </a:r>
          </a:p>
          <a:p>
            <a:pPr marL="0" indent="0">
              <a:buFontTx/>
              <a:buNone/>
              <a:defRPr/>
            </a:pPr>
            <a:endParaRPr lang="en-US" dirty="0"/>
          </a:p>
          <a:p>
            <a:pPr marL="0" indent="0">
              <a:buFontTx/>
              <a:buNone/>
              <a:defRPr/>
            </a:pPr>
            <a:r>
              <a:rPr lang="en-US" dirty="0"/>
              <a:t>Let               be the (</a:t>
            </a:r>
            <a:r>
              <a:rPr lang="en-US" dirty="0">
                <a:solidFill>
                  <a:schemeClr val="accent1">
                    <a:lumMod val="75000"/>
                  </a:schemeClr>
                </a:solidFill>
              </a:rPr>
              <a:t>controlled</a:t>
            </a:r>
            <a:r>
              <a:rPr lang="en-US" dirty="0"/>
              <a:t>) departures from virtual queue          at time t</a:t>
            </a:r>
          </a:p>
          <a:p>
            <a:pPr marL="0" indent="0">
              <a:buFontTx/>
              <a:buNone/>
              <a:defRPr/>
            </a:pPr>
            <a:endParaRPr lang="en-US" dirty="0"/>
          </a:p>
          <a:p>
            <a:pPr>
              <a:defRPr/>
            </a:pPr>
            <a:r>
              <a:rPr lang="en-US" dirty="0"/>
              <a:t>The virtual Queues evolve according to the </a:t>
            </a:r>
            <a:r>
              <a:rPr lang="en-US" dirty="0">
                <a:solidFill>
                  <a:schemeClr val="accent1">
                    <a:lumMod val="75000"/>
                  </a:schemeClr>
                </a:solidFill>
              </a:rPr>
              <a:t>Lindley recursions</a:t>
            </a:r>
            <a:r>
              <a:rPr lang="en-US" dirty="0">
                <a:solidFill>
                  <a:schemeClr val="accent2"/>
                </a:solidFill>
              </a:rPr>
              <a:t>:</a:t>
            </a:r>
          </a:p>
          <a:p>
            <a:pPr>
              <a:defRPr/>
            </a:pPr>
            <a:endParaRPr lang="en-US" dirty="0">
              <a:solidFill>
                <a:schemeClr val="accent2"/>
              </a:solidFill>
            </a:endParaRPr>
          </a:p>
          <a:p>
            <a:pPr>
              <a:defRPr/>
            </a:pPr>
            <a:endParaRPr lang="en-US" dirty="0"/>
          </a:p>
          <a:p>
            <a:pPr>
              <a:defRPr/>
            </a:pPr>
            <a:endParaRPr lang="en-US" dirty="0"/>
          </a:p>
          <a:p>
            <a:pPr>
              <a:defRPr/>
            </a:pPr>
            <a:endParaRPr lang="en-US" dirty="0"/>
          </a:p>
          <a:p>
            <a:pPr>
              <a:defRPr/>
            </a:pPr>
            <a:r>
              <a:rPr lang="en-US" dirty="0"/>
              <a:t>Unlike the original system, given the controls, the virtual queues are </a:t>
            </a:r>
            <a:r>
              <a:rPr lang="en-US" dirty="0">
                <a:solidFill>
                  <a:schemeClr val="accent1">
                    <a:lumMod val="75000"/>
                  </a:schemeClr>
                </a:solidFill>
              </a:rPr>
              <a:t>independent of each other</a:t>
            </a:r>
            <a:r>
              <a:rPr lang="en-US" dirty="0">
                <a:solidFill>
                  <a:schemeClr val="accent2"/>
                </a:solidFill>
              </a:rPr>
              <a:t>,  </a:t>
            </a:r>
            <a:r>
              <a:rPr lang="en-US" dirty="0"/>
              <a:t>making their control and analysis tractable</a:t>
            </a:r>
          </a:p>
        </p:txBody>
      </p:sp>
      <p:pic>
        <p:nvPicPr>
          <p:cNvPr id="5325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830388"/>
            <a:ext cx="251460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362200"/>
            <a:ext cx="582576"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16325" y="2555875"/>
            <a:ext cx="30638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3200400"/>
            <a:ext cx="54864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6"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3184525"/>
            <a:ext cx="30638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6"/>
          <a:stretch>
            <a:fillRect/>
          </a:stretch>
        </p:blipFill>
        <p:spPr>
          <a:xfrm>
            <a:off x="1885982" y="4469929"/>
            <a:ext cx="5277612" cy="45496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a:xfrm>
            <a:off x="1066800" y="152400"/>
            <a:ext cx="7086600" cy="762000"/>
          </a:xfrm>
        </p:spPr>
        <p:txBody>
          <a:bodyPr/>
          <a:lstStyle/>
          <a:p>
            <a:r>
              <a:rPr lang="en-US" altLang="en-US">
                <a:latin typeface="Times New Roman" charset="0"/>
                <a:ea typeface="ＭＳ Ｐゴシック" charset="-128"/>
                <a:cs typeface="Times New Roman" charset="0"/>
              </a:rPr>
              <a:t>Controlling the Virtual Queues</a:t>
            </a:r>
          </a:p>
        </p:txBody>
      </p:sp>
      <p:sp>
        <p:nvSpPr>
          <p:cNvPr id="3" name="Content Placeholder 2"/>
          <p:cNvSpPr>
            <a:spLocks noGrp="1"/>
          </p:cNvSpPr>
          <p:nvPr>
            <p:ph idx="1"/>
          </p:nvPr>
        </p:nvSpPr>
        <p:spPr>
          <a:xfrm>
            <a:off x="762000" y="1371600"/>
            <a:ext cx="7772400" cy="4800600"/>
          </a:xfrm>
        </p:spPr>
        <p:txBody>
          <a:bodyPr/>
          <a:lstStyle/>
          <a:p>
            <a:pPr>
              <a:defRPr/>
            </a:pPr>
            <a:r>
              <a:rPr lang="en-US" dirty="0"/>
              <a:t>We next design a per-slot control policy which </a:t>
            </a:r>
            <a:r>
              <a:rPr lang="en-US" dirty="0">
                <a:solidFill>
                  <a:schemeClr val="accent1">
                    <a:lumMod val="75000"/>
                  </a:schemeClr>
                </a:solidFill>
              </a:rPr>
              <a:t>stabilizes the virtual queue-system  </a:t>
            </a:r>
          </a:p>
          <a:p>
            <a:pPr>
              <a:defRPr/>
            </a:pPr>
            <a:endParaRPr lang="en-US" dirty="0"/>
          </a:p>
          <a:p>
            <a:pPr>
              <a:defRPr/>
            </a:pPr>
            <a:endParaRPr lang="en-US" dirty="0"/>
          </a:p>
          <a:p>
            <a:pPr>
              <a:defRPr/>
            </a:pPr>
            <a:r>
              <a:rPr lang="en-US" dirty="0"/>
              <a:t>The policy consists of routing decisions:  </a:t>
            </a:r>
            <a:r>
              <a:rPr lang="en-US" dirty="0">
                <a:solidFill>
                  <a:schemeClr val="accent1">
                    <a:lumMod val="75000"/>
                  </a:schemeClr>
                </a:solidFill>
              </a:rPr>
              <a:t>virtual queue arrivals</a:t>
            </a:r>
            <a:br>
              <a:rPr lang="en-US" dirty="0">
                <a:solidFill>
                  <a:schemeClr val="accent1">
                    <a:lumMod val="75000"/>
                  </a:schemeClr>
                </a:solidFill>
              </a:rPr>
            </a:br>
            <a:br>
              <a:rPr lang="en-US" dirty="0"/>
            </a:br>
            <a:r>
              <a:rPr lang="en-US" dirty="0"/>
              <a:t>and scheduling (link activation) decisions: </a:t>
            </a:r>
            <a:r>
              <a:rPr lang="en-US" dirty="0">
                <a:solidFill>
                  <a:schemeClr val="accent1">
                    <a:lumMod val="75000"/>
                  </a:schemeClr>
                </a:solidFill>
              </a:rPr>
              <a:t>virtual queue departures</a:t>
            </a:r>
          </a:p>
          <a:p>
            <a:pPr lvl="1">
              <a:defRPr/>
            </a:pPr>
            <a:endParaRPr lang="en-US" dirty="0"/>
          </a:p>
          <a:p>
            <a:pPr>
              <a:defRPr/>
            </a:pPr>
            <a:r>
              <a:rPr lang="en-US" dirty="0"/>
              <a:t>Intuition:  This control is </a:t>
            </a:r>
            <a:r>
              <a:rPr lang="en-US" i="1" dirty="0"/>
              <a:t>likely to stabilize </a:t>
            </a:r>
            <a:r>
              <a:rPr lang="en-US" dirty="0"/>
              <a:t>the physical queues as well</a:t>
            </a:r>
          </a:p>
          <a:p>
            <a:pPr lvl="1">
              <a:defRPr/>
            </a:pPr>
            <a:r>
              <a:rPr lang="en-US" dirty="0"/>
              <a:t>However, note that the dynamics of the physical queues depends explicitly on the packet scheduling policy used within the queues  (e.g., FCFS, etc.)</a:t>
            </a:r>
          </a:p>
          <a:p>
            <a:pPr lvl="1">
              <a:defRPr/>
            </a:pPr>
            <a:endParaRPr lang="en-US" dirty="0"/>
          </a:p>
          <a:p>
            <a:pPr>
              <a:defRPr/>
            </a:pPr>
            <a:r>
              <a:rPr lang="en-US" dirty="0"/>
              <a:t>To stabilize the virtual queues, we choose a  control which minimizes the drift of a </a:t>
            </a:r>
            <a:r>
              <a:rPr lang="en-US" dirty="0">
                <a:solidFill>
                  <a:schemeClr val="accent1">
                    <a:lumMod val="75000"/>
                  </a:schemeClr>
                </a:solidFill>
              </a:rPr>
              <a:t>Quadratic Lyapunov Function of the Virtual Queues</a:t>
            </a:r>
          </a:p>
          <a:p>
            <a:pPr>
              <a:defRPr/>
            </a:pPr>
            <a:endParaRPr lang="en-US" dirty="0">
              <a:solidFill>
                <a:schemeClr val="accent2"/>
              </a:solidFill>
            </a:endParaRPr>
          </a:p>
          <a:p>
            <a:pPr>
              <a:defRPr/>
            </a:pPr>
            <a:r>
              <a:rPr lang="en-US" dirty="0"/>
              <a:t>It turns out that the controls (routing, and link activations) are </a:t>
            </a:r>
            <a:r>
              <a:rPr lang="en-US" dirty="0">
                <a:solidFill>
                  <a:schemeClr val="accent1">
                    <a:lumMod val="75000"/>
                  </a:schemeClr>
                </a:solidFill>
              </a:rPr>
              <a:t>separable and reduces to standard combinatorial problems</a:t>
            </a:r>
          </a:p>
        </p:txBody>
      </p:sp>
      <p:pic>
        <p:nvPicPr>
          <p:cNvPr id="5427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5575" y="1905000"/>
            <a:ext cx="283686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2590800"/>
            <a:ext cx="6096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3048000"/>
            <a:ext cx="6096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altLang="en-US" dirty="0">
                <a:latin typeface="Times New Roman" charset="0"/>
                <a:ea typeface="ＭＳ Ｐゴシック" charset="-128"/>
                <a:cs typeface="Times New Roman" charset="0"/>
              </a:rPr>
              <a:t>Derivation of the Control Policy </a:t>
            </a:r>
          </a:p>
        </p:txBody>
      </p:sp>
      <p:sp>
        <p:nvSpPr>
          <p:cNvPr id="3" name="Content Placeholder 2"/>
          <p:cNvSpPr>
            <a:spLocks noGrp="1"/>
          </p:cNvSpPr>
          <p:nvPr>
            <p:ph idx="1"/>
          </p:nvPr>
        </p:nvSpPr>
        <p:spPr>
          <a:xfrm>
            <a:off x="762000" y="1371600"/>
            <a:ext cx="8077200" cy="5029200"/>
          </a:xfrm>
        </p:spPr>
        <p:txBody>
          <a:bodyPr/>
          <a:lstStyle/>
          <a:p>
            <a:pPr>
              <a:defRPr/>
            </a:pPr>
            <a:r>
              <a:rPr lang="en-US" dirty="0"/>
              <a:t>Define a Quadratic Lyapunov function</a:t>
            </a:r>
          </a:p>
          <a:p>
            <a:pPr>
              <a:defRPr/>
            </a:pPr>
            <a:endParaRPr lang="en-US" dirty="0"/>
          </a:p>
          <a:p>
            <a:pPr>
              <a:defRPr/>
            </a:pPr>
            <a:endParaRPr lang="en-US" dirty="0"/>
          </a:p>
          <a:p>
            <a:pPr>
              <a:defRPr/>
            </a:pPr>
            <a:endParaRPr lang="en-US" dirty="0"/>
          </a:p>
          <a:p>
            <a:pPr>
              <a:defRPr/>
            </a:pPr>
            <a:r>
              <a:rPr lang="en-US" dirty="0"/>
              <a:t>The one-slot drift of                   under policy        is given by,</a:t>
            </a:r>
          </a:p>
          <a:p>
            <a:pPr>
              <a:defRPr/>
            </a:pPr>
            <a:endParaRPr lang="en-US" dirty="0"/>
          </a:p>
          <a:p>
            <a:pPr>
              <a:defRPr/>
            </a:pPr>
            <a:endParaRPr lang="en-US" dirty="0"/>
          </a:p>
          <a:p>
            <a:pPr>
              <a:defRPr/>
            </a:pPr>
            <a:endParaRPr lang="en-US" dirty="0"/>
          </a:p>
          <a:p>
            <a:pPr>
              <a:defRPr/>
            </a:pPr>
            <a:endParaRPr lang="en-US" dirty="0"/>
          </a:p>
          <a:p>
            <a:pPr>
              <a:defRPr/>
            </a:pPr>
            <a:endParaRPr lang="en-US" dirty="0"/>
          </a:p>
          <a:p>
            <a:pPr marL="0" indent="0">
              <a:buFontTx/>
              <a:buNone/>
              <a:defRPr/>
            </a:pPr>
            <a:r>
              <a:rPr lang="en-US" dirty="0"/>
              <a:t>where                     and                     are respectively routing and activations</a:t>
            </a:r>
            <a:br>
              <a:rPr lang="en-US" dirty="0"/>
            </a:br>
            <a:br>
              <a:rPr lang="en-US" dirty="0"/>
            </a:br>
            <a:r>
              <a:rPr lang="en-US" dirty="0"/>
              <a:t> chosen by the policy       at time t</a:t>
            </a:r>
          </a:p>
          <a:p>
            <a:pPr marL="0" indent="0">
              <a:buFontTx/>
              <a:buNone/>
              <a:defRPr/>
            </a:pPr>
            <a:endParaRPr lang="en-US" dirty="0"/>
          </a:p>
          <a:p>
            <a:pPr>
              <a:defRPr/>
            </a:pPr>
            <a:r>
              <a:rPr lang="en-US" dirty="0"/>
              <a:t>The drift upper-bound has nice separable form and may be minimized over the feasible controls separately     </a:t>
            </a:r>
          </a:p>
          <a:p>
            <a:pPr>
              <a:defRPr/>
            </a:pPr>
            <a:endParaRPr lang="en-US" dirty="0"/>
          </a:p>
        </p:txBody>
      </p:sp>
      <p:pic>
        <p:nvPicPr>
          <p:cNvPr id="5529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905000"/>
            <a:ext cx="2362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597150"/>
            <a:ext cx="9144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2725737"/>
            <a:ext cx="248478"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95463" y="3246438"/>
            <a:ext cx="36671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6" name="Picture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5105400"/>
            <a:ext cx="2286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7"/>
          <a:stretch>
            <a:fillRect/>
          </a:stretch>
        </p:blipFill>
        <p:spPr>
          <a:xfrm>
            <a:off x="1040913" y="3695914"/>
            <a:ext cx="6217796" cy="723686"/>
          </a:xfrm>
          <a:prstGeom prst="rect">
            <a:avLst/>
          </a:prstGeom>
        </p:spPr>
      </p:pic>
      <p:pic>
        <p:nvPicPr>
          <p:cNvPr id="4" name="Picture 3"/>
          <p:cNvPicPr>
            <a:picLocks noChangeAspect="1"/>
          </p:cNvPicPr>
          <p:nvPr/>
        </p:nvPicPr>
        <p:blipFill>
          <a:blip r:embed="rId8"/>
          <a:stretch>
            <a:fillRect/>
          </a:stretch>
        </p:blipFill>
        <p:spPr>
          <a:xfrm>
            <a:off x="1600200" y="4611149"/>
            <a:ext cx="994719" cy="228600"/>
          </a:xfrm>
          <a:prstGeom prst="rect">
            <a:avLst/>
          </a:prstGeom>
        </p:spPr>
      </p:pic>
      <p:pic>
        <p:nvPicPr>
          <p:cNvPr id="5" name="Picture 4"/>
          <p:cNvPicPr>
            <a:picLocks noChangeAspect="1"/>
          </p:cNvPicPr>
          <p:nvPr/>
        </p:nvPicPr>
        <p:blipFill>
          <a:blip r:embed="rId9"/>
          <a:stretch>
            <a:fillRect/>
          </a:stretch>
        </p:blipFill>
        <p:spPr>
          <a:xfrm>
            <a:off x="3124200" y="4572000"/>
            <a:ext cx="1025611" cy="228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p:txBody>
          <a:bodyPr/>
          <a:lstStyle/>
          <a:p>
            <a:r>
              <a:rPr lang="en-US" altLang="en-US">
                <a:latin typeface="Times New Roman" charset="0"/>
                <a:ea typeface="ＭＳ Ｐゴシック" charset="-128"/>
                <a:cs typeface="Times New Roman" charset="0"/>
              </a:rPr>
              <a:t>Optimal Control: Routing</a:t>
            </a:r>
          </a:p>
        </p:txBody>
      </p:sp>
      <p:sp>
        <p:nvSpPr>
          <p:cNvPr id="3" name="Content Placeholder 2"/>
          <p:cNvSpPr>
            <a:spLocks noGrp="1"/>
          </p:cNvSpPr>
          <p:nvPr>
            <p:ph idx="1"/>
          </p:nvPr>
        </p:nvSpPr>
        <p:spPr>
          <a:xfrm>
            <a:off x="762000" y="1371600"/>
            <a:ext cx="7924800" cy="5029200"/>
          </a:xfrm>
        </p:spPr>
        <p:txBody>
          <a:bodyPr/>
          <a:lstStyle/>
          <a:p>
            <a:pPr>
              <a:defRPr/>
            </a:pPr>
            <a:r>
              <a:rPr lang="en-US" dirty="0"/>
              <a:t>Minimizing the upper-bound on drift over the routing action, we get the following </a:t>
            </a:r>
            <a:r>
              <a:rPr lang="en-US" dirty="0">
                <a:solidFill>
                  <a:schemeClr val="accent1">
                    <a:lumMod val="75000"/>
                  </a:schemeClr>
                </a:solidFill>
              </a:rPr>
              <a:t>general route selection policy </a:t>
            </a:r>
            <a:r>
              <a:rPr lang="en-US" dirty="0"/>
              <a:t>at time t</a:t>
            </a:r>
          </a:p>
          <a:p>
            <a:pPr>
              <a:defRPr/>
            </a:pPr>
            <a:endParaRPr lang="en-US" dirty="0"/>
          </a:p>
          <a:p>
            <a:pPr>
              <a:defRPr/>
            </a:pPr>
            <a:endParaRPr lang="en-US" dirty="0"/>
          </a:p>
          <a:p>
            <a:pPr>
              <a:defRPr/>
            </a:pPr>
            <a:endParaRPr lang="en-US" dirty="0"/>
          </a:p>
          <a:p>
            <a:pPr>
              <a:defRPr/>
            </a:pPr>
            <a:endParaRPr lang="en-US" dirty="0"/>
          </a:p>
          <a:p>
            <a:pPr>
              <a:defRPr/>
            </a:pPr>
            <a:r>
              <a:rPr lang="en-US" dirty="0"/>
              <a:t>Special Cases: </a:t>
            </a:r>
          </a:p>
          <a:p>
            <a:pPr>
              <a:defRPr/>
            </a:pPr>
            <a:endParaRPr lang="en-US" dirty="0"/>
          </a:p>
          <a:p>
            <a:pPr lvl="1">
              <a:defRPr/>
            </a:pPr>
            <a:r>
              <a:rPr lang="en-US" dirty="0">
                <a:solidFill>
                  <a:srgbClr val="FF0000"/>
                </a:solidFill>
              </a:rPr>
              <a:t>Unicast: </a:t>
            </a:r>
            <a:r>
              <a:rPr lang="en-US" dirty="0">
                <a:solidFill>
                  <a:schemeClr val="accent1">
                    <a:lumMod val="75000"/>
                  </a:schemeClr>
                </a:solidFill>
              </a:rPr>
              <a:t>Shortest              path </a:t>
            </a:r>
            <a:r>
              <a:rPr lang="en-US" dirty="0"/>
              <a:t>in the weighted graph</a:t>
            </a:r>
          </a:p>
          <a:p>
            <a:pPr lvl="1">
              <a:defRPr/>
            </a:pPr>
            <a:endParaRPr lang="en-US" dirty="0"/>
          </a:p>
          <a:p>
            <a:pPr lvl="1">
              <a:defRPr/>
            </a:pPr>
            <a:r>
              <a:rPr lang="en-US" dirty="0">
                <a:solidFill>
                  <a:srgbClr val="FF0000"/>
                </a:solidFill>
              </a:rPr>
              <a:t> Broadcast: </a:t>
            </a:r>
            <a:r>
              <a:rPr lang="en-US" dirty="0">
                <a:solidFill>
                  <a:schemeClr val="accent1">
                    <a:lumMod val="75000"/>
                  </a:schemeClr>
                </a:solidFill>
              </a:rPr>
              <a:t>Minimum weight Spanning Tree </a:t>
            </a:r>
            <a:r>
              <a:rPr lang="en-US" dirty="0"/>
              <a:t>in</a:t>
            </a:r>
          </a:p>
          <a:p>
            <a:pPr lvl="1">
              <a:defRPr/>
            </a:pPr>
            <a:endParaRPr lang="en-US" dirty="0"/>
          </a:p>
          <a:p>
            <a:pPr lvl="1">
              <a:defRPr/>
            </a:pPr>
            <a:r>
              <a:rPr lang="en-US" dirty="0">
                <a:solidFill>
                  <a:srgbClr val="FF0000"/>
                </a:solidFill>
              </a:rPr>
              <a:t>Multicast: </a:t>
            </a:r>
            <a:r>
              <a:rPr lang="en-US" dirty="0">
                <a:solidFill>
                  <a:schemeClr val="accent1">
                    <a:lumMod val="75000"/>
                  </a:schemeClr>
                </a:solidFill>
              </a:rPr>
              <a:t>Minimum weight Steiner tree </a:t>
            </a:r>
            <a:r>
              <a:rPr lang="en-US" dirty="0"/>
              <a:t>in                               , connecting the source node to the destination nodes </a:t>
            </a:r>
          </a:p>
        </p:txBody>
      </p:sp>
      <p:pic>
        <p:nvPicPr>
          <p:cNvPr id="5632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2286000"/>
            <a:ext cx="36576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3886200"/>
            <a:ext cx="533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89700" y="3810000"/>
            <a:ext cx="143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4362450"/>
            <a:ext cx="143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4953000"/>
            <a:ext cx="143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723900" y="1143000"/>
            <a:ext cx="7772400" cy="5029200"/>
          </a:xfrm>
        </p:spPr>
        <p:txBody>
          <a:bodyPr/>
          <a:lstStyle/>
          <a:p>
            <a:r>
              <a:rPr lang="en-US" dirty="0"/>
              <a:t>We consider the </a:t>
            </a:r>
            <a:r>
              <a:rPr lang="en-US" dirty="0">
                <a:solidFill>
                  <a:schemeClr val="accent1">
                    <a:lumMod val="75000"/>
                  </a:schemeClr>
                </a:solidFill>
              </a:rPr>
              <a:t>Generalized Flow Problem</a:t>
            </a:r>
            <a:r>
              <a:rPr lang="en-US" dirty="0"/>
              <a:t> where the packets are to be routed in a network from their source to destinations at the </a:t>
            </a:r>
            <a:r>
              <a:rPr lang="en-US" dirty="0">
                <a:solidFill>
                  <a:schemeClr val="accent1">
                    <a:lumMod val="75000"/>
                  </a:schemeClr>
                </a:solidFill>
              </a:rPr>
              <a:t>maximum rate possible.</a:t>
            </a:r>
          </a:p>
          <a:p>
            <a:endParaRPr lang="en-US" dirty="0">
              <a:solidFill>
                <a:schemeClr val="accent1">
                  <a:lumMod val="75000"/>
                </a:schemeClr>
              </a:solidFill>
            </a:endParaRPr>
          </a:p>
          <a:p>
            <a:r>
              <a:rPr lang="en-US" dirty="0"/>
              <a:t>Packets may belong to different sessions including </a:t>
            </a:r>
            <a:r>
              <a:rPr lang="en-US" dirty="0">
                <a:solidFill>
                  <a:schemeClr val="accent1">
                    <a:lumMod val="75000"/>
                  </a:schemeClr>
                </a:solidFill>
              </a:rPr>
              <a:t>unicast, broadcast, multicast or anycast.</a:t>
            </a:r>
            <a:endParaRPr lang="en-US" dirty="0"/>
          </a:p>
          <a:p>
            <a:endParaRPr lang="en-US" dirty="0"/>
          </a:p>
          <a:p>
            <a:r>
              <a:rPr lang="en-US" dirty="0"/>
              <a:t>This is a fundamental problem with numerous applications:  Internet routing, in-network function computations, live streaming and multimedia broadcasting, military communication etc. </a:t>
            </a:r>
          </a:p>
          <a:p>
            <a:endParaRPr lang="en-US" dirty="0"/>
          </a:p>
          <a:p>
            <a:r>
              <a:rPr lang="en-US" dirty="0"/>
              <a:t>Well-studied in the literature with </a:t>
            </a:r>
            <a:r>
              <a:rPr lang="en-US" dirty="0">
                <a:solidFill>
                  <a:schemeClr val="accent1">
                    <a:lumMod val="75000"/>
                  </a:schemeClr>
                </a:solidFill>
              </a:rPr>
              <a:t>problem specific </a:t>
            </a:r>
            <a:r>
              <a:rPr lang="en-US" dirty="0"/>
              <a:t>algorithms-      </a:t>
            </a:r>
            <a:r>
              <a:rPr lang="en-US" dirty="0">
                <a:solidFill>
                  <a:schemeClr val="accent1">
                    <a:lumMod val="75000"/>
                  </a:schemeClr>
                </a:solidFill>
              </a:rPr>
              <a:t>Unicast:</a:t>
            </a:r>
            <a:r>
              <a:rPr lang="en-US" dirty="0"/>
              <a:t> Backpressure (Tassiulas, ‘92), (Wired) </a:t>
            </a:r>
            <a:r>
              <a:rPr lang="en-US" dirty="0">
                <a:solidFill>
                  <a:schemeClr val="accent1">
                    <a:lumMod val="75000"/>
                  </a:schemeClr>
                </a:solidFill>
              </a:rPr>
              <a:t>Broadcast</a:t>
            </a:r>
            <a:r>
              <a:rPr lang="en-US" dirty="0"/>
              <a:t> (</a:t>
            </a:r>
            <a:r>
              <a:rPr lang="en-US" dirty="0" err="1"/>
              <a:t>Massoulie</a:t>
            </a:r>
            <a:r>
              <a:rPr lang="en-US" dirty="0"/>
              <a:t>, ‘08),  (Tree-based) </a:t>
            </a:r>
            <a:r>
              <a:rPr lang="en-US" dirty="0">
                <a:solidFill>
                  <a:schemeClr val="accent1">
                    <a:lumMod val="75000"/>
                  </a:schemeClr>
                </a:solidFill>
              </a:rPr>
              <a:t>Multicast</a:t>
            </a:r>
            <a:r>
              <a:rPr lang="en-US" dirty="0"/>
              <a:t> (Sarkar, ‘02) </a:t>
            </a:r>
          </a:p>
          <a:p>
            <a:endParaRPr lang="en-US" dirty="0"/>
          </a:p>
          <a:p>
            <a:r>
              <a:rPr lang="en-US" dirty="0"/>
              <a:t>Our contribution: A </a:t>
            </a:r>
            <a:r>
              <a:rPr lang="en-US" dirty="0">
                <a:solidFill>
                  <a:schemeClr val="accent1">
                    <a:lumMod val="75000"/>
                  </a:schemeClr>
                </a:solidFill>
              </a:rPr>
              <a:t>single, efficient and dynamic algorithmic paradigm</a:t>
            </a:r>
            <a:r>
              <a:rPr lang="en-US" dirty="0"/>
              <a:t> that solves </a:t>
            </a:r>
            <a:r>
              <a:rPr lang="en-US" dirty="0">
                <a:solidFill>
                  <a:schemeClr val="accent1">
                    <a:lumMod val="75000"/>
                  </a:schemeClr>
                </a:solidFill>
              </a:rPr>
              <a:t>all problems </a:t>
            </a:r>
            <a:r>
              <a:rPr lang="en-US" dirty="0"/>
              <a:t>and improves performance over the state-of-the-art.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316647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hape 450"/>
          <p:cNvSpPr>
            <a:spLocks noGrp="1"/>
          </p:cNvSpPr>
          <p:nvPr>
            <p:ph type="title"/>
          </p:nvPr>
        </p:nvSpPr>
        <p:spPr>
          <a:xfrm>
            <a:off x="1498600" y="290513"/>
            <a:ext cx="6762750" cy="452437"/>
          </a:xfrm>
        </p:spPr>
        <p:txBody>
          <a:bodyPr/>
          <a:lstStyle/>
          <a:p>
            <a:r>
              <a:rPr lang="en-US" altLang="en-US">
                <a:latin typeface="Times New Roman" charset="0"/>
                <a:ea typeface="ＭＳ Ｐゴシック" charset="-128"/>
                <a:cs typeface="Times New Roman" charset="0"/>
              </a:rPr>
              <a:t>Routing in the Virtual Network (example) </a:t>
            </a:r>
          </a:p>
        </p:txBody>
      </p:sp>
      <p:sp>
        <p:nvSpPr>
          <p:cNvPr id="57346" name="Shape 451"/>
          <p:cNvSpPr>
            <a:spLocks noGrp="1"/>
          </p:cNvSpPr>
          <p:nvPr>
            <p:ph type="body" idx="1"/>
          </p:nvPr>
        </p:nvSpPr>
        <p:spPr>
          <a:xfrm>
            <a:off x="1524000" y="1939925"/>
            <a:ext cx="6934200" cy="3851275"/>
          </a:xfrm>
        </p:spPr>
        <p:txBody>
          <a:bodyPr/>
          <a:lstStyle/>
          <a:p>
            <a:pPr marL="0" indent="0">
              <a:spcBef>
                <a:spcPct val="0"/>
              </a:spcBef>
              <a:buSzTx/>
              <a:buFontTx/>
              <a:buNone/>
            </a:pPr>
            <a:endParaRPr lang="en-US" altLang="en-US">
              <a:solidFill>
                <a:srgbClr val="000000"/>
              </a:solidFill>
              <a:latin typeface="Times New Roman" charset="0"/>
              <a:ea typeface="ＭＳ Ｐゴシック" charset="-128"/>
              <a:cs typeface="Times New Roman" charset="0"/>
            </a:endParaRPr>
          </a:p>
        </p:txBody>
      </p:sp>
      <p:sp>
        <p:nvSpPr>
          <p:cNvPr id="57347" name="Shape 452"/>
          <p:cNvSpPr>
            <a:spLocks noChangeShapeType="1"/>
          </p:cNvSpPr>
          <p:nvPr/>
        </p:nvSpPr>
        <p:spPr bwMode="auto">
          <a:xfrm flipV="1">
            <a:off x="2581275" y="2994025"/>
            <a:ext cx="900113" cy="576263"/>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7348" name="Shape 453"/>
          <p:cNvSpPr>
            <a:spLocks noChangeShapeType="1"/>
          </p:cNvSpPr>
          <p:nvPr/>
        </p:nvSpPr>
        <p:spPr bwMode="auto">
          <a:xfrm>
            <a:off x="3830638" y="2992438"/>
            <a:ext cx="800100" cy="471487"/>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54" name="Shape 454"/>
          <p:cNvSpPr>
            <a:spLocks noChangeShapeType="1"/>
          </p:cNvSpPr>
          <p:nvPr/>
        </p:nvSpPr>
        <p:spPr bwMode="auto">
          <a:xfrm flipV="1">
            <a:off x="3843338" y="3735388"/>
            <a:ext cx="787400" cy="587375"/>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7350" name="Shape 455"/>
          <p:cNvSpPr>
            <a:spLocks noChangeArrowheads="1"/>
          </p:cNvSpPr>
          <p:nvPr/>
        </p:nvSpPr>
        <p:spPr bwMode="auto">
          <a:xfrm>
            <a:off x="2217738" y="3413125"/>
            <a:ext cx="376237" cy="396875"/>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900">
                <a:solidFill>
                  <a:srgbClr val="FFFFFF"/>
                </a:solidFill>
              </a:rPr>
              <a:t>a</a:t>
            </a:r>
          </a:p>
        </p:txBody>
      </p:sp>
      <p:sp>
        <p:nvSpPr>
          <p:cNvPr id="456" name="Shape 456"/>
          <p:cNvSpPr>
            <a:spLocks noChangeShapeType="1"/>
          </p:cNvSpPr>
          <p:nvPr/>
        </p:nvSpPr>
        <p:spPr bwMode="auto">
          <a:xfrm>
            <a:off x="2593975" y="3730625"/>
            <a:ext cx="874713" cy="625475"/>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7352" name="Shape 457"/>
          <p:cNvSpPr>
            <a:spLocks noChangeArrowheads="1"/>
          </p:cNvSpPr>
          <p:nvPr/>
        </p:nvSpPr>
        <p:spPr bwMode="auto">
          <a:xfrm>
            <a:off x="3449638" y="2659063"/>
            <a:ext cx="381000" cy="406400"/>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900">
                <a:solidFill>
                  <a:srgbClr val="FFFFFF"/>
                </a:solidFill>
              </a:rPr>
              <a:t>b</a:t>
            </a:r>
          </a:p>
        </p:txBody>
      </p:sp>
      <p:sp>
        <p:nvSpPr>
          <p:cNvPr id="57353" name="Shape 458"/>
          <p:cNvSpPr>
            <a:spLocks noChangeArrowheads="1"/>
          </p:cNvSpPr>
          <p:nvPr/>
        </p:nvSpPr>
        <p:spPr bwMode="auto">
          <a:xfrm>
            <a:off x="3449638" y="4138613"/>
            <a:ext cx="396875" cy="436562"/>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900">
                <a:solidFill>
                  <a:srgbClr val="FFFFFF"/>
                </a:solidFill>
              </a:rPr>
              <a:t>c</a:t>
            </a:r>
          </a:p>
        </p:txBody>
      </p:sp>
      <p:sp>
        <p:nvSpPr>
          <p:cNvPr id="57354" name="Shape 459"/>
          <p:cNvSpPr>
            <a:spLocks noChangeArrowheads="1"/>
          </p:cNvSpPr>
          <p:nvPr/>
        </p:nvSpPr>
        <p:spPr bwMode="auto">
          <a:xfrm>
            <a:off x="4572000" y="3406775"/>
            <a:ext cx="400050" cy="384175"/>
          </a:xfrm>
          <a:prstGeom prst="ellipse">
            <a:avLst/>
          </a:prstGeom>
          <a:solidFill>
            <a:srgbClr val="F39E87"/>
          </a:solidFill>
          <a:ln w="15875" cap="rnd">
            <a:solidFill>
              <a:srgbClr val="78230C"/>
            </a:solidFill>
            <a:round/>
            <a:headEnd/>
            <a:tailEnd/>
          </a:ln>
        </p:spPr>
        <p:txBody>
          <a:bodyPr lIns="34289" rIns="34289"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900">
                <a:solidFill>
                  <a:srgbClr val="FFFFFF"/>
                </a:solidFill>
              </a:rPr>
              <a:t>d</a:t>
            </a:r>
          </a:p>
        </p:txBody>
      </p:sp>
      <p:sp>
        <p:nvSpPr>
          <p:cNvPr id="57355" name="Shape 460"/>
          <p:cNvSpPr>
            <a:spLocks noChangeShapeType="1"/>
          </p:cNvSpPr>
          <p:nvPr/>
        </p:nvSpPr>
        <p:spPr bwMode="auto">
          <a:xfrm>
            <a:off x="3648075" y="3100388"/>
            <a:ext cx="0" cy="1038225"/>
          </a:xfrm>
          <a:prstGeom prst="line">
            <a:avLst/>
          </a:prstGeom>
          <a:noFill/>
          <a:ln w="38100" cap="rnd">
            <a:solidFill>
              <a:srgbClr val="9D2E0F"/>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61" name="Shape 461"/>
          <p:cNvSpPr/>
          <p:nvPr/>
        </p:nvSpPr>
        <p:spPr>
          <a:xfrm>
            <a:off x="6524625" y="2386013"/>
            <a:ext cx="952500" cy="446087"/>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900">
                <a:solidFill>
                  <a:srgbClr val="FFFFFF"/>
                </a:solidFill>
              </a:rPr>
              <a:t>    </a:t>
            </a:r>
            <a:r>
              <a:rPr sz="1600">
                <a:solidFill>
                  <a:srgbClr val="002060"/>
                </a:solidFill>
              </a:rPr>
              <a:t>Q</a:t>
            </a:r>
            <a:r>
              <a:rPr sz="1600" baseline="-5999">
                <a:solidFill>
                  <a:srgbClr val="002060"/>
                </a:solidFill>
              </a:rPr>
              <a:t>ab </a:t>
            </a:r>
            <a:r>
              <a:rPr sz="1600">
                <a:solidFill>
                  <a:srgbClr val="002060"/>
                </a:solidFill>
              </a:rPr>
              <a:t>=10</a:t>
            </a:r>
          </a:p>
        </p:txBody>
      </p:sp>
      <p:sp>
        <p:nvSpPr>
          <p:cNvPr id="462" name="Shape 462"/>
          <p:cNvSpPr/>
          <p:nvPr/>
        </p:nvSpPr>
        <p:spPr>
          <a:xfrm>
            <a:off x="6524625" y="2997200"/>
            <a:ext cx="952500" cy="446088"/>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900">
                <a:solidFill>
                  <a:srgbClr val="002060"/>
                </a:solidFill>
              </a:rPr>
              <a:t>    </a:t>
            </a:r>
            <a:r>
              <a:rPr sz="1600">
                <a:solidFill>
                  <a:srgbClr val="002060"/>
                </a:solidFill>
              </a:rPr>
              <a:t>Q</a:t>
            </a:r>
            <a:r>
              <a:rPr sz="1600" baseline="-5999">
                <a:solidFill>
                  <a:srgbClr val="002060"/>
                </a:solidFill>
              </a:rPr>
              <a:t>bd</a:t>
            </a:r>
            <a:r>
              <a:rPr sz="1600">
                <a:solidFill>
                  <a:srgbClr val="002060"/>
                </a:solidFill>
              </a:rPr>
              <a:t>=15</a:t>
            </a:r>
          </a:p>
        </p:txBody>
      </p:sp>
      <p:sp>
        <p:nvSpPr>
          <p:cNvPr id="463" name="Shape 463"/>
          <p:cNvSpPr/>
          <p:nvPr/>
        </p:nvSpPr>
        <p:spPr>
          <a:xfrm>
            <a:off x="6524625" y="3616325"/>
            <a:ext cx="952500" cy="444500"/>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900">
                <a:solidFill>
                  <a:srgbClr val="FFFFFF"/>
                </a:solidFill>
              </a:rPr>
              <a:t>    </a:t>
            </a:r>
            <a:r>
              <a:rPr sz="1600">
                <a:solidFill>
                  <a:srgbClr val="002060"/>
                </a:solidFill>
              </a:rPr>
              <a:t>Q</a:t>
            </a:r>
            <a:r>
              <a:rPr sz="1600" baseline="-5999">
                <a:solidFill>
                  <a:srgbClr val="002060"/>
                </a:solidFill>
              </a:rPr>
              <a:t>ac</a:t>
            </a:r>
            <a:r>
              <a:rPr sz="1600">
                <a:solidFill>
                  <a:srgbClr val="002060"/>
                </a:solidFill>
              </a:rPr>
              <a:t>=5</a:t>
            </a:r>
          </a:p>
        </p:txBody>
      </p:sp>
      <p:sp>
        <p:nvSpPr>
          <p:cNvPr id="464" name="Shape 464"/>
          <p:cNvSpPr/>
          <p:nvPr/>
        </p:nvSpPr>
        <p:spPr>
          <a:xfrm>
            <a:off x="6524625" y="4227513"/>
            <a:ext cx="952500" cy="444500"/>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900">
                <a:solidFill>
                  <a:srgbClr val="002060"/>
                </a:solidFill>
              </a:rPr>
              <a:t>    </a:t>
            </a:r>
            <a:r>
              <a:rPr sz="1600">
                <a:solidFill>
                  <a:srgbClr val="002060"/>
                </a:solidFill>
              </a:rPr>
              <a:t>Q</a:t>
            </a:r>
            <a:r>
              <a:rPr sz="1600" baseline="-5999">
                <a:solidFill>
                  <a:srgbClr val="002060"/>
                </a:solidFill>
              </a:rPr>
              <a:t>cd</a:t>
            </a:r>
            <a:r>
              <a:rPr sz="1600">
                <a:solidFill>
                  <a:srgbClr val="002060"/>
                </a:solidFill>
              </a:rPr>
              <a:t>=8</a:t>
            </a:r>
          </a:p>
        </p:txBody>
      </p:sp>
      <p:sp>
        <p:nvSpPr>
          <p:cNvPr id="465" name="Shape 465"/>
          <p:cNvSpPr/>
          <p:nvPr/>
        </p:nvSpPr>
        <p:spPr>
          <a:xfrm>
            <a:off x="6524625" y="4845050"/>
            <a:ext cx="952500" cy="446088"/>
          </a:xfrm>
          <a:prstGeom prst="rect">
            <a:avLst/>
          </a:prstGeom>
          <a:gradFill>
            <a:gsLst>
              <a:gs pos="0">
                <a:schemeClr val="accent5">
                  <a:lumOff val="-3308"/>
                </a:schemeClr>
              </a:gs>
              <a:gs pos="100000">
                <a:schemeClr val="accent5">
                  <a:hueOff val="52169"/>
                  <a:satOff val="-4478"/>
                  <a:lumOff val="6148"/>
                </a:schemeClr>
              </a:gs>
            </a:gsLst>
            <a:lin ang="5400000"/>
          </a:gradFill>
          <a:ln cap="rnd">
            <a:solidFill>
              <a:srgbClr val="8BA248"/>
            </a:solidFill>
          </a:ln>
          <a:effectLst>
            <a:outerShdw blurRad="38100" dist="25400" dir="5400000" rotWithShape="0">
              <a:srgbClr val="000000">
                <a:alpha val="25000"/>
              </a:srgbClr>
            </a:outerShdw>
          </a:effectLst>
          <a:extLst>
            <a:ext uri="{C572A759-6A51-4108-AA02-DFA0A04FC94B}">
              <ma14:wrappingTextBoxFlag xmlns:ma14="http://schemas.microsoft.com/office/mac/drawingml/2011/main" xmlns="" val="1"/>
            </a:ext>
          </a:extLst>
        </p:spPr>
        <p:txBody>
          <a:bodyPr lIns="34289" rIns="34289" anchor="ctr"/>
          <a:lstStyle/>
          <a:p>
            <a:pPr>
              <a:defRPr>
                <a:solidFill>
                  <a:srgbClr val="FFFFFF"/>
                </a:solidFill>
              </a:defRPr>
            </a:pPr>
            <a:r>
              <a:rPr sz="1600">
                <a:solidFill>
                  <a:srgbClr val="FFFFFF"/>
                </a:solidFill>
              </a:rPr>
              <a:t>    </a:t>
            </a:r>
            <a:r>
              <a:rPr sz="1600">
                <a:solidFill>
                  <a:srgbClr val="002060"/>
                </a:solidFill>
              </a:rPr>
              <a:t>Q</a:t>
            </a:r>
            <a:r>
              <a:rPr sz="1600" baseline="-5999">
                <a:solidFill>
                  <a:srgbClr val="002060"/>
                </a:solidFill>
              </a:rPr>
              <a:t>bc</a:t>
            </a:r>
            <a:r>
              <a:rPr sz="1600">
                <a:solidFill>
                  <a:srgbClr val="002060"/>
                </a:solidFill>
              </a:rPr>
              <a:t>=7</a:t>
            </a:r>
          </a:p>
        </p:txBody>
      </p:sp>
      <p:sp>
        <p:nvSpPr>
          <p:cNvPr id="57361" name="Shape 466"/>
          <p:cNvSpPr>
            <a:spLocks noChangeArrowheads="1"/>
          </p:cNvSpPr>
          <p:nvPr/>
        </p:nvSpPr>
        <p:spPr bwMode="auto">
          <a:xfrm>
            <a:off x="2736850" y="3003550"/>
            <a:ext cx="30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a:latin typeface="Times New Roman" charset="0"/>
              </a:rPr>
              <a:t>10</a:t>
            </a:r>
          </a:p>
        </p:txBody>
      </p:sp>
      <p:sp>
        <p:nvSpPr>
          <p:cNvPr id="57362" name="Shape 467"/>
          <p:cNvSpPr>
            <a:spLocks noChangeArrowheads="1"/>
          </p:cNvSpPr>
          <p:nvPr/>
        </p:nvSpPr>
        <p:spPr bwMode="auto">
          <a:xfrm>
            <a:off x="4260850" y="3003550"/>
            <a:ext cx="28733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700">
                <a:latin typeface="Times New Roman" charset="0"/>
              </a:rPr>
              <a:t>15</a:t>
            </a:r>
          </a:p>
        </p:txBody>
      </p:sp>
      <p:sp>
        <p:nvSpPr>
          <p:cNvPr id="57363" name="Shape 468"/>
          <p:cNvSpPr>
            <a:spLocks noChangeArrowheads="1"/>
          </p:cNvSpPr>
          <p:nvPr/>
        </p:nvSpPr>
        <p:spPr bwMode="auto">
          <a:xfrm>
            <a:off x="2736850" y="4146550"/>
            <a:ext cx="1778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700">
                <a:latin typeface="Times New Roman" charset="0"/>
              </a:rPr>
              <a:t>5</a:t>
            </a:r>
          </a:p>
        </p:txBody>
      </p:sp>
      <p:sp>
        <p:nvSpPr>
          <p:cNvPr id="57364" name="Shape 469"/>
          <p:cNvSpPr>
            <a:spLocks noChangeArrowheads="1"/>
          </p:cNvSpPr>
          <p:nvPr/>
        </p:nvSpPr>
        <p:spPr bwMode="auto">
          <a:xfrm>
            <a:off x="4308475" y="4146550"/>
            <a:ext cx="1778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700">
                <a:latin typeface="Times New Roman" charset="0"/>
              </a:rPr>
              <a:t>8</a:t>
            </a:r>
          </a:p>
        </p:txBody>
      </p:sp>
      <p:sp>
        <p:nvSpPr>
          <p:cNvPr id="57365" name="Shape 470"/>
          <p:cNvSpPr>
            <a:spLocks noChangeArrowheads="1"/>
          </p:cNvSpPr>
          <p:nvPr/>
        </p:nvSpPr>
        <p:spPr bwMode="auto">
          <a:xfrm>
            <a:off x="3736975" y="34734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a:latin typeface="Times New Roman" charset="0"/>
              </a:rPr>
              <a:t>7</a:t>
            </a:r>
          </a:p>
        </p:txBody>
      </p:sp>
      <p:sp>
        <p:nvSpPr>
          <p:cNvPr id="471" name="Shape 471"/>
          <p:cNvSpPr>
            <a:spLocks noChangeShapeType="1"/>
          </p:cNvSpPr>
          <p:nvPr/>
        </p:nvSpPr>
        <p:spPr bwMode="auto">
          <a:xfrm>
            <a:off x="1743075" y="3611563"/>
            <a:ext cx="403225" cy="0"/>
          </a:xfrm>
          <a:prstGeom prst="line">
            <a:avLst/>
          </a:prstGeom>
          <a:noFill/>
          <a:ln w="38100">
            <a:solidFill>
              <a:srgbClr val="9D2E0F"/>
            </a:solidFill>
            <a:prstDash val="sysDot"/>
            <a:miter lim="400000"/>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72" name="Shape 472"/>
          <p:cNvSpPr>
            <a:spLocks noChangeShapeType="1"/>
          </p:cNvSpPr>
          <p:nvPr/>
        </p:nvSpPr>
        <p:spPr bwMode="auto">
          <a:xfrm>
            <a:off x="6057900" y="3838575"/>
            <a:ext cx="403225" cy="0"/>
          </a:xfrm>
          <a:prstGeom prst="line">
            <a:avLst/>
          </a:prstGeom>
          <a:noFill/>
          <a:ln w="38100">
            <a:solidFill>
              <a:srgbClr val="9D2E0F"/>
            </a:solidFill>
            <a:prstDash val="sysDot"/>
            <a:miter lim="400000"/>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73" name="Shape 473"/>
          <p:cNvSpPr>
            <a:spLocks noChangeShapeType="1"/>
          </p:cNvSpPr>
          <p:nvPr/>
        </p:nvSpPr>
        <p:spPr bwMode="auto">
          <a:xfrm>
            <a:off x="6057900" y="4516438"/>
            <a:ext cx="403225" cy="0"/>
          </a:xfrm>
          <a:prstGeom prst="line">
            <a:avLst/>
          </a:prstGeom>
          <a:noFill/>
          <a:ln w="38100">
            <a:solidFill>
              <a:srgbClr val="9D2E0F"/>
            </a:solidFill>
            <a:prstDash val="sysDot"/>
            <a:miter lim="400000"/>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474" name="Shape 474"/>
          <p:cNvSpPr>
            <a:spLocks noChangeArrowheads="1"/>
          </p:cNvSpPr>
          <p:nvPr/>
        </p:nvSpPr>
        <p:spPr bwMode="auto">
          <a:xfrm>
            <a:off x="2406650" y="4870450"/>
            <a:ext cx="25955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600" b="1">
                <a:latin typeface="Times New Roman" charset="0"/>
              </a:rPr>
              <a:t>Compute the Shortest Path</a:t>
            </a:r>
          </a:p>
        </p:txBody>
      </p:sp>
      <p:sp>
        <p:nvSpPr>
          <p:cNvPr id="475" name="Shape 475"/>
          <p:cNvSpPr>
            <a:spLocks noChangeArrowheads="1"/>
          </p:cNvSpPr>
          <p:nvPr/>
        </p:nvSpPr>
        <p:spPr bwMode="auto">
          <a:xfrm>
            <a:off x="6048375" y="3482975"/>
            <a:ext cx="314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b="1">
                <a:latin typeface="Times New Roman" charset="0"/>
              </a:rPr>
              <a:t>+1</a:t>
            </a:r>
          </a:p>
        </p:txBody>
      </p:sp>
      <p:sp>
        <p:nvSpPr>
          <p:cNvPr id="476" name="Shape 476"/>
          <p:cNvSpPr>
            <a:spLocks noChangeArrowheads="1"/>
          </p:cNvSpPr>
          <p:nvPr/>
        </p:nvSpPr>
        <p:spPr bwMode="auto">
          <a:xfrm>
            <a:off x="6013450" y="4168775"/>
            <a:ext cx="3159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wrap="none"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b="1">
                <a:latin typeface="Times New Roman" charset="0"/>
              </a:rPr>
              <a:t>+1</a:t>
            </a:r>
          </a:p>
        </p:txBody>
      </p:sp>
      <p:sp>
        <p:nvSpPr>
          <p:cNvPr id="57372" name="Shape 477"/>
          <p:cNvSpPr>
            <a:spLocks noChangeArrowheads="1"/>
          </p:cNvSpPr>
          <p:nvPr/>
        </p:nvSpPr>
        <p:spPr bwMode="auto">
          <a:xfrm>
            <a:off x="6329363" y="1943100"/>
            <a:ext cx="17684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xmlns="" val="1"/>
            </a:ext>
          </a:extLst>
        </p:spPr>
        <p:txBody>
          <a:bodyPr lIns="34289" rIns="34289">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600">
                <a:latin typeface="Times New Roman" charset="0"/>
              </a:rPr>
              <a:t>Virtual Queues</a:t>
            </a:r>
          </a:p>
        </p:txBody>
      </p:sp>
      <p:sp>
        <p:nvSpPr>
          <p:cNvPr id="478" name="Shape 478"/>
          <p:cNvSpPr/>
          <p:nvPr/>
        </p:nvSpPr>
        <p:spPr>
          <a:xfrm>
            <a:off x="7602538" y="2463800"/>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900">
              <a:solidFill>
                <a:srgbClr val="FFFFFF"/>
              </a:solidFill>
            </a:endParaRPr>
          </a:p>
        </p:txBody>
      </p:sp>
      <p:sp>
        <p:nvSpPr>
          <p:cNvPr id="479" name="Shape 479"/>
          <p:cNvSpPr/>
          <p:nvPr/>
        </p:nvSpPr>
        <p:spPr>
          <a:xfrm>
            <a:off x="7602538" y="3059113"/>
            <a:ext cx="317500" cy="322262"/>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900">
              <a:solidFill>
                <a:srgbClr val="FFFFFF"/>
              </a:solidFill>
            </a:endParaRPr>
          </a:p>
        </p:txBody>
      </p:sp>
      <p:sp>
        <p:nvSpPr>
          <p:cNvPr id="480" name="Shape 480"/>
          <p:cNvSpPr/>
          <p:nvPr/>
        </p:nvSpPr>
        <p:spPr>
          <a:xfrm>
            <a:off x="7602538" y="3676650"/>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900">
              <a:solidFill>
                <a:srgbClr val="FFFFFF"/>
              </a:solidFill>
            </a:endParaRPr>
          </a:p>
        </p:txBody>
      </p:sp>
      <p:sp>
        <p:nvSpPr>
          <p:cNvPr id="481" name="Shape 481"/>
          <p:cNvSpPr/>
          <p:nvPr/>
        </p:nvSpPr>
        <p:spPr>
          <a:xfrm>
            <a:off x="7602538" y="4297363"/>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900">
              <a:solidFill>
                <a:srgbClr val="FFFFFF"/>
              </a:solidFill>
            </a:endParaRPr>
          </a:p>
        </p:txBody>
      </p:sp>
      <p:sp>
        <p:nvSpPr>
          <p:cNvPr id="482" name="Shape 482"/>
          <p:cNvSpPr/>
          <p:nvPr/>
        </p:nvSpPr>
        <p:spPr>
          <a:xfrm>
            <a:off x="7602538" y="4889500"/>
            <a:ext cx="317500" cy="323850"/>
          </a:xfrm>
          <a:prstGeom prst="ellipse">
            <a:avLst/>
          </a:prstGeom>
          <a:gradFill>
            <a:gsLst>
              <a:gs pos="0">
                <a:schemeClr val="accent6">
                  <a:hueOff val="-34233"/>
                  <a:satOff val="-1018"/>
                  <a:lumOff val="5230"/>
                </a:schemeClr>
              </a:gs>
              <a:gs pos="100000">
                <a:schemeClr val="accent6">
                  <a:lumOff val="-3738"/>
                </a:schemeClr>
              </a:gs>
            </a:gsLst>
            <a:lin ang="5400000"/>
          </a:gradFill>
          <a:ln cap="rnd">
            <a:solidFill>
              <a:srgbClr val="9D2E0F"/>
            </a:solidFill>
          </a:ln>
          <a:effectLst>
            <a:outerShdw blurRad="50800" dist="38100" dir="5400000" rotWithShape="0">
              <a:srgbClr val="000000">
                <a:alpha val="60000"/>
              </a:srgbClr>
            </a:outerShdw>
          </a:effectLst>
        </p:spPr>
        <p:txBody>
          <a:bodyPr lIns="34289" rIns="34289" anchor="ctr"/>
          <a:lstStyle/>
          <a:p>
            <a:pPr>
              <a:defRPr>
                <a:solidFill>
                  <a:srgbClr val="FFFFFF"/>
                </a:solidFill>
              </a:defRPr>
            </a:pPr>
            <a:endParaRPr sz="900">
              <a:solidFill>
                <a:srgbClr val="FFFFFF"/>
              </a:solidFill>
            </a:endParaRPr>
          </a:p>
        </p:txBody>
      </p:sp>
      <p:sp>
        <p:nvSpPr>
          <p:cNvPr id="57378" name="Shape 483"/>
          <p:cNvSpPr>
            <a:spLocks noChangeShapeType="1"/>
          </p:cNvSpPr>
          <p:nvPr/>
        </p:nvSpPr>
        <p:spPr bwMode="auto">
          <a:xfrm>
            <a:off x="7916863" y="2633663"/>
            <a:ext cx="311150" cy="0"/>
          </a:xfrm>
          <a:prstGeom prst="line">
            <a:avLst/>
          </a:prstGeom>
          <a:noFill/>
          <a:ln w="38100" cap="rnd">
            <a:solidFill>
              <a:srgbClr val="6C72BA"/>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7379" name="Shape 484"/>
          <p:cNvSpPr>
            <a:spLocks noChangeShapeType="1"/>
          </p:cNvSpPr>
          <p:nvPr/>
        </p:nvSpPr>
        <p:spPr bwMode="auto">
          <a:xfrm>
            <a:off x="7916863" y="3221038"/>
            <a:ext cx="311150" cy="0"/>
          </a:xfrm>
          <a:prstGeom prst="line">
            <a:avLst/>
          </a:prstGeom>
          <a:noFill/>
          <a:ln w="38100" cap="rnd">
            <a:solidFill>
              <a:srgbClr val="7976B1"/>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7380" name="Shape 485"/>
          <p:cNvSpPr>
            <a:spLocks noChangeShapeType="1"/>
          </p:cNvSpPr>
          <p:nvPr/>
        </p:nvSpPr>
        <p:spPr bwMode="auto">
          <a:xfrm>
            <a:off x="7916863" y="3838575"/>
            <a:ext cx="311150" cy="0"/>
          </a:xfrm>
          <a:prstGeom prst="line">
            <a:avLst/>
          </a:prstGeom>
          <a:noFill/>
          <a:ln w="38100" cap="rnd">
            <a:solidFill>
              <a:srgbClr val="676C9C"/>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7381" name="Shape 486"/>
          <p:cNvSpPr>
            <a:spLocks noChangeShapeType="1"/>
          </p:cNvSpPr>
          <p:nvPr/>
        </p:nvSpPr>
        <p:spPr bwMode="auto">
          <a:xfrm>
            <a:off x="7916863" y="4459288"/>
            <a:ext cx="311150" cy="0"/>
          </a:xfrm>
          <a:prstGeom prst="line">
            <a:avLst/>
          </a:prstGeom>
          <a:noFill/>
          <a:ln w="38100" cap="rnd">
            <a:solidFill>
              <a:srgbClr val="5E649C"/>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
        <p:nvSpPr>
          <p:cNvPr id="57382" name="Shape 487"/>
          <p:cNvSpPr>
            <a:spLocks noChangeShapeType="1"/>
          </p:cNvSpPr>
          <p:nvPr/>
        </p:nvSpPr>
        <p:spPr bwMode="auto">
          <a:xfrm>
            <a:off x="7916863" y="5067300"/>
            <a:ext cx="311150" cy="0"/>
          </a:xfrm>
          <a:prstGeom prst="line">
            <a:avLst/>
          </a:prstGeom>
          <a:noFill/>
          <a:ln w="38100" cap="rnd">
            <a:solidFill>
              <a:srgbClr val="656D9C"/>
            </a:solidFill>
            <a:round/>
            <a:headEnd/>
            <a:tailEnd type="triangle" w="med" len="med"/>
          </a:ln>
          <a:extLst>
            <a:ext uri="{909E8E84-426E-40DD-AFC4-6F175D3DCCD1}">
              <a14:hiddenFill xmlns:a14="http://schemas.microsoft.com/office/drawing/2010/main">
                <a:noFill/>
              </a14:hiddenFill>
            </a:ext>
          </a:extLst>
        </p:spPr>
        <p:txBody>
          <a:bodyPr lIns="34289" rIns="34289"/>
          <a:lstStyle/>
          <a:p>
            <a:endParaRPr lang="en-US"/>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p:tmAbs val="0"/>
                                  </p:iterate>
                                  <p:childTnLst>
                                    <p:set>
                                      <p:cBhvr>
                                        <p:cTn id="6" fill="hold"/>
                                        <p:tgtEl>
                                          <p:spTgt spid="471"/>
                                        </p:tgtEl>
                                        <p:attrNameLst>
                                          <p:attrName>style.visibility</p:attrName>
                                        </p:attrNameLst>
                                      </p:cBhvr>
                                      <p:to>
                                        <p:strVal val="visible"/>
                                      </p:to>
                                    </p:set>
                                    <p:animEffect transition="in" filter="wipe(left)">
                                      <p:cBhvr>
                                        <p:cTn id="7" dur="500"/>
                                        <p:tgtEl>
                                          <p:spTgt spid="471"/>
                                        </p:tgtEl>
                                      </p:cBhvr>
                                    </p:animEffect>
                                  </p:childTnLst>
                                </p:cTn>
                              </p:par>
                            </p:childTnLst>
                          </p:cTn>
                        </p:par>
                        <p:par>
                          <p:cTn id="8" fill="hold" nodeType="afterGroup">
                            <p:stCondLst>
                              <p:cond delay="500"/>
                            </p:stCondLst>
                            <p:childTnLst>
                              <p:par>
                                <p:cTn id="9" presetID="35" presetClass="emph" presetSubtype="0" repeatCount="4000" fill="hold" grpId="0" nodeType="afterEffect">
                                  <p:stCondLst>
                                    <p:cond delay="0"/>
                                  </p:stCondLst>
                                  <p:childTnLst>
                                    <p:anim calcmode="discrete" valueType="str">
                                      <p:cBhvr>
                                        <p:cTn id="10" dur="1000" fill="hold"/>
                                        <p:tgtEl>
                                          <p:spTgt spid="456"/>
                                        </p:tgtEl>
                                        <p:attrNameLst>
                                          <p:attrName>style.visibility</p:attrName>
                                        </p:attrNameLst>
                                      </p:cBhvr>
                                      <p:tavLst>
                                        <p:tav tm="0">
                                          <p:val>
                                            <p:strVal val="hidden"/>
                                          </p:val>
                                        </p:tav>
                                        <p:tav tm="50000">
                                          <p:val>
                                            <p:strVal val="visible"/>
                                          </p:val>
                                        </p:tav>
                                      </p:tavLst>
                                    </p:anim>
                                  </p:childTnLst>
                                </p:cTn>
                              </p:par>
                              <p:par>
                                <p:cTn id="11" presetID="35" presetClass="emph" presetSubtype="0" repeatCount="4000" fill="hold" grpId="0" nodeType="withEffect">
                                  <p:stCondLst>
                                    <p:cond delay="0"/>
                                  </p:stCondLst>
                                  <p:childTnLst>
                                    <p:anim calcmode="discrete" valueType="str">
                                      <p:cBhvr>
                                        <p:cTn id="12" dur="1000" fill="hold"/>
                                        <p:tgtEl>
                                          <p:spTgt spid="454"/>
                                        </p:tgtEl>
                                        <p:attrNameLst>
                                          <p:attrName>style.visibility</p:attrName>
                                        </p:attrNameLst>
                                      </p:cBhvr>
                                      <p:tavLst>
                                        <p:tav tm="0">
                                          <p:val>
                                            <p:strVal val="hidden"/>
                                          </p:val>
                                        </p:tav>
                                        <p:tav tm="50000">
                                          <p:val>
                                            <p:strVal val="visible"/>
                                          </p:val>
                                        </p:tav>
                                      </p:tavLst>
                                    </p:anim>
                                  </p:childTnLst>
                                </p:cTn>
                              </p:par>
                              <p:par>
                                <p:cTn id="13" presetID="23" presetClass="entr" presetSubtype="32" fill="hold" grpId="0" nodeType="withEffect">
                                  <p:stCondLst>
                                    <p:cond delay="0"/>
                                  </p:stCondLst>
                                  <p:iterate>
                                    <p:tmAbs val="0"/>
                                  </p:iterate>
                                  <p:childTnLst>
                                    <p:set>
                                      <p:cBhvr>
                                        <p:cTn id="14" fill="hold"/>
                                        <p:tgtEl>
                                          <p:spTgt spid="474"/>
                                        </p:tgtEl>
                                        <p:attrNameLst>
                                          <p:attrName>style.visibility</p:attrName>
                                        </p:attrNameLst>
                                      </p:cBhvr>
                                      <p:to>
                                        <p:strVal val="visible"/>
                                      </p:to>
                                    </p:set>
                                    <p:anim calcmode="lin" valueType="num">
                                      <p:cBhvr>
                                        <p:cTn id="15" dur="500" fill="hold"/>
                                        <p:tgtEl>
                                          <p:spTgt spid="474"/>
                                        </p:tgtEl>
                                        <p:attrNameLst>
                                          <p:attrName>ppt_w</p:attrName>
                                        </p:attrNameLst>
                                      </p:cBhvr>
                                      <p:tavLst>
                                        <p:tav tm="0">
                                          <p:val>
                                            <p:strVal val="4*#ppt_w"/>
                                          </p:val>
                                        </p:tav>
                                        <p:tav tm="100000">
                                          <p:val>
                                            <p:strVal val="#ppt_w"/>
                                          </p:val>
                                        </p:tav>
                                      </p:tavLst>
                                    </p:anim>
                                    <p:anim calcmode="lin" valueType="num">
                                      <p:cBhvr>
                                        <p:cTn id="16" dur="500" fill="hold"/>
                                        <p:tgtEl>
                                          <p:spTgt spid="474"/>
                                        </p:tgtEl>
                                        <p:attrNameLst>
                                          <p:attrName>ppt_h</p:attrName>
                                        </p:attrNameLst>
                                      </p:cBhvr>
                                      <p:tavLst>
                                        <p:tav tm="0">
                                          <p:val>
                                            <p:strVal val="4*#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iterate>
                                    <p:tmAbs val="0"/>
                                  </p:iterate>
                                  <p:childTnLst>
                                    <p:set>
                                      <p:cBhvr>
                                        <p:cTn id="20" fill="hold"/>
                                        <p:tgtEl>
                                          <p:spTgt spid="472"/>
                                        </p:tgtEl>
                                        <p:attrNameLst>
                                          <p:attrName>style.visibility</p:attrName>
                                        </p:attrNameLst>
                                      </p:cBhvr>
                                      <p:to>
                                        <p:strVal val="visible"/>
                                      </p:to>
                                    </p:set>
                                    <p:animEffect transition="in" filter="wipe(left)">
                                      <p:cBhvr>
                                        <p:cTn id="21" dur="500"/>
                                        <p:tgtEl>
                                          <p:spTgt spid="472"/>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iterate>
                                    <p:tmAbs val="0"/>
                                  </p:iterate>
                                  <p:childTnLst>
                                    <p:set>
                                      <p:cBhvr>
                                        <p:cTn id="24" fill="hold"/>
                                        <p:tgtEl>
                                          <p:spTgt spid="475"/>
                                        </p:tgtEl>
                                        <p:attrNameLst>
                                          <p:attrName>style.visibility</p:attrName>
                                        </p:attrNameLst>
                                      </p:cBhvr>
                                      <p:to>
                                        <p:strVal val="visible"/>
                                      </p:to>
                                    </p:set>
                                    <p:animEffect transition="in" filter="wipe(left)">
                                      <p:cBhvr>
                                        <p:cTn id="25" dur="1000"/>
                                        <p:tgtEl>
                                          <p:spTgt spid="475"/>
                                        </p:tgtEl>
                                      </p:cBhvr>
                                    </p:animEffect>
                                  </p:childTnLst>
                                </p:cTn>
                              </p:par>
                            </p:childTnLst>
                          </p:cTn>
                        </p:par>
                        <p:par>
                          <p:cTn id="26" fill="hold" nodeType="afterGroup">
                            <p:stCondLst>
                              <p:cond delay="1500"/>
                            </p:stCondLst>
                            <p:childTnLst>
                              <p:par>
                                <p:cTn id="27" presetID="22" presetClass="entr" presetSubtype="8" fill="hold" grpId="0" nodeType="afterEffect">
                                  <p:stCondLst>
                                    <p:cond delay="0"/>
                                  </p:stCondLst>
                                  <p:iterate>
                                    <p:tmAbs val="0"/>
                                  </p:iterate>
                                  <p:childTnLst>
                                    <p:set>
                                      <p:cBhvr>
                                        <p:cTn id="28" fill="hold"/>
                                        <p:tgtEl>
                                          <p:spTgt spid="473"/>
                                        </p:tgtEl>
                                        <p:attrNameLst>
                                          <p:attrName>style.visibility</p:attrName>
                                        </p:attrNameLst>
                                      </p:cBhvr>
                                      <p:to>
                                        <p:strVal val="visible"/>
                                      </p:to>
                                    </p:set>
                                    <p:animEffect transition="in" filter="wipe(left)">
                                      <p:cBhvr>
                                        <p:cTn id="29" dur="500"/>
                                        <p:tgtEl>
                                          <p:spTgt spid="473"/>
                                        </p:tgtEl>
                                      </p:cBhvr>
                                    </p:animEffect>
                                  </p:childTnLst>
                                </p:cTn>
                              </p:par>
                            </p:childTnLst>
                          </p:cTn>
                        </p:par>
                        <p:par>
                          <p:cTn id="30" fill="hold" nodeType="afterGroup">
                            <p:stCondLst>
                              <p:cond delay="2000"/>
                            </p:stCondLst>
                            <p:childTnLst>
                              <p:par>
                                <p:cTn id="31" presetID="22" presetClass="entr" presetSubtype="8" fill="hold" grpId="0" nodeType="afterEffect">
                                  <p:stCondLst>
                                    <p:cond delay="0"/>
                                  </p:stCondLst>
                                  <p:iterate>
                                    <p:tmAbs val="0"/>
                                  </p:iterate>
                                  <p:childTnLst>
                                    <p:set>
                                      <p:cBhvr>
                                        <p:cTn id="32" fill="hold"/>
                                        <p:tgtEl>
                                          <p:spTgt spid="476"/>
                                        </p:tgtEl>
                                        <p:attrNameLst>
                                          <p:attrName>style.visibility</p:attrName>
                                        </p:attrNameLst>
                                      </p:cBhvr>
                                      <p:to>
                                        <p:strVal val="visible"/>
                                      </p:to>
                                    </p:set>
                                    <p:animEffect transition="in" filter="wipe(left)">
                                      <p:cBhvr>
                                        <p:cTn id="33" dur="1000"/>
                                        <p:tgtEl>
                                          <p:spTgt spid="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 grpId="0" animBg="1"/>
      <p:bldP spid="456" grpId="0" animBg="1"/>
      <p:bldP spid="471" grpId="0" animBg="1"/>
      <p:bldP spid="472" grpId="0" animBg="1"/>
      <p:bldP spid="473" grpId="0" animBg="1"/>
      <p:bldP spid="474" grpId="0" animBg="1" advAuto="0"/>
      <p:bldP spid="475" grpId="0" animBg="1" advAuto="0"/>
      <p:bldP spid="476"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altLang="en-US" dirty="0">
                <a:latin typeface="Times New Roman" charset="0"/>
                <a:ea typeface="ＭＳ Ｐゴシック" charset="-128"/>
                <a:cs typeface="Times New Roman" charset="0"/>
              </a:rPr>
              <a:t>Optimal Control: Link Scheduling </a:t>
            </a:r>
          </a:p>
        </p:txBody>
      </p:sp>
      <p:sp>
        <p:nvSpPr>
          <p:cNvPr id="3" name="Content Placeholder 2"/>
          <p:cNvSpPr>
            <a:spLocks noGrp="1"/>
          </p:cNvSpPr>
          <p:nvPr>
            <p:ph idx="1"/>
          </p:nvPr>
        </p:nvSpPr>
        <p:spPr>
          <a:xfrm>
            <a:off x="762000" y="1066800"/>
            <a:ext cx="7848600" cy="4648200"/>
          </a:xfrm>
        </p:spPr>
        <p:txBody>
          <a:bodyPr/>
          <a:lstStyle/>
          <a:p>
            <a:pPr>
              <a:defRPr/>
            </a:pPr>
            <a:r>
              <a:rPr lang="en-US" dirty="0"/>
              <a:t>Similarly, minimizing the upper-bound on one-slot drift over link-scheduling actions we get the following activation policy:</a:t>
            </a:r>
          </a:p>
          <a:p>
            <a:pPr>
              <a:defRPr/>
            </a:pPr>
            <a:endParaRPr lang="en-US" dirty="0"/>
          </a:p>
          <a:p>
            <a:pPr>
              <a:defRPr/>
            </a:pPr>
            <a:endParaRPr lang="en-US" dirty="0">
              <a:solidFill>
                <a:schemeClr val="accent2"/>
              </a:solidFill>
            </a:endParaRPr>
          </a:p>
          <a:p>
            <a:pPr>
              <a:defRPr/>
            </a:pPr>
            <a:endParaRPr lang="en-US" dirty="0">
              <a:solidFill>
                <a:schemeClr val="accent2"/>
              </a:solidFill>
            </a:endParaRPr>
          </a:p>
          <a:p>
            <a:pPr>
              <a:defRPr/>
            </a:pPr>
            <a:r>
              <a:rPr lang="en-US" dirty="0">
                <a:solidFill>
                  <a:schemeClr val="accent1">
                    <a:lumMod val="75000"/>
                  </a:schemeClr>
                </a:solidFill>
              </a:rPr>
              <a:t>Max-Weight activation, using virtual queue length</a:t>
            </a:r>
          </a:p>
          <a:p>
            <a:pPr>
              <a:defRPr/>
            </a:pPr>
            <a:endParaRPr lang="en-US" dirty="0"/>
          </a:p>
          <a:p>
            <a:pPr>
              <a:defRPr/>
            </a:pPr>
            <a:r>
              <a:rPr lang="en-US" dirty="0">
                <a:solidFill>
                  <a:srgbClr val="FF0000"/>
                </a:solidFill>
              </a:rPr>
              <a:t>Example: </a:t>
            </a:r>
            <a:r>
              <a:rPr lang="en-US" dirty="0"/>
              <a:t>For wireless networks with Primary interference constraints the above problem reduces to finding a </a:t>
            </a:r>
            <a:r>
              <a:rPr lang="en-US" dirty="0">
                <a:solidFill>
                  <a:schemeClr val="accent1">
                    <a:lumMod val="75000"/>
                  </a:schemeClr>
                </a:solidFill>
              </a:rPr>
              <a:t>Max-Weight-Matching</a:t>
            </a:r>
            <a:r>
              <a:rPr lang="en-US" dirty="0"/>
              <a:t> in the weighted graph                           </a:t>
            </a:r>
          </a:p>
          <a:p>
            <a:pPr>
              <a:defRPr/>
            </a:pPr>
            <a:endParaRPr lang="en-US" dirty="0"/>
          </a:p>
          <a:p>
            <a:pPr>
              <a:defRPr/>
            </a:pPr>
            <a:endParaRPr lang="en-US" dirty="0"/>
          </a:p>
          <a:p>
            <a:pPr>
              <a:defRPr/>
            </a:pPr>
            <a:r>
              <a:rPr lang="en-US" dirty="0">
                <a:solidFill>
                  <a:srgbClr val="FF0000"/>
                </a:solidFill>
              </a:rPr>
              <a:t>Theorem (Stability of the Virtual Queues):</a:t>
            </a:r>
            <a:r>
              <a:rPr lang="en-US" dirty="0">
                <a:solidFill>
                  <a:schemeClr val="accent1">
                    <a:lumMod val="75000"/>
                  </a:schemeClr>
                </a:solidFill>
              </a:rPr>
              <a:t> </a:t>
            </a:r>
            <a:r>
              <a:rPr lang="en-US" dirty="0"/>
              <a:t>With the above selection of Max-Weight controls, the virtual queue process                     is positive recurrent for any arrival rate vector in the interior of the stability region.</a:t>
            </a:r>
          </a:p>
          <a:p>
            <a:pPr>
              <a:defRPr/>
            </a:pPr>
            <a:endParaRPr lang="en-US" dirty="0">
              <a:solidFill>
                <a:schemeClr val="accent2"/>
              </a:solidFill>
            </a:endParaRPr>
          </a:p>
          <a:p>
            <a:pPr>
              <a:defRPr/>
            </a:pPr>
            <a:r>
              <a:rPr lang="en-US" dirty="0">
                <a:solidFill>
                  <a:schemeClr val="accent1">
                    <a:lumMod val="75000"/>
                  </a:schemeClr>
                </a:solidFill>
              </a:rPr>
              <a:t>What does this tell us about the stability of the physical queues?</a:t>
            </a:r>
          </a:p>
          <a:p>
            <a:pPr lvl="1">
              <a:defRPr/>
            </a:pPr>
            <a:r>
              <a:rPr lang="en-US" dirty="0"/>
              <a:t>Intuitively, we expect that the arrival rate is less than their departure rate</a:t>
            </a:r>
          </a:p>
          <a:p>
            <a:pPr>
              <a:defRPr/>
            </a:pPr>
            <a:endParaRPr lang="en-US" dirty="0"/>
          </a:p>
        </p:txBody>
      </p:sp>
      <p:pic>
        <p:nvPicPr>
          <p:cNvPr id="5837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3727450"/>
            <a:ext cx="143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4907280"/>
            <a:ext cx="931025"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2339360" y="1795758"/>
            <a:ext cx="4100232" cy="6013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3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r>
              <a:rPr lang="en-US" altLang="en-US">
                <a:latin typeface="Times New Roman" charset="0"/>
                <a:ea typeface="ＭＳ Ｐゴシック" charset="-128"/>
                <a:cs typeface="Times New Roman" charset="0"/>
              </a:rPr>
              <a:t>Optimal Control:  Packet Scheduling</a:t>
            </a:r>
          </a:p>
        </p:txBody>
      </p:sp>
      <p:sp>
        <p:nvSpPr>
          <p:cNvPr id="3" name="Content Placeholder 2"/>
          <p:cNvSpPr>
            <a:spLocks noGrp="1"/>
          </p:cNvSpPr>
          <p:nvPr>
            <p:ph idx="1"/>
          </p:nvPr>
        </p:nvSpPr>
        <p:spPr>
          <a:xfrm>
            <a:off x="762000" y="1371600"/>
            <a:ext cx="7772400" cy="4800600"/>
          </a:xfrm>
        </p:spPr>
        <p:txBody>
          <a:bodyPr/>
          <a:lstStyle/>
          <a:p>
            <a:pPr>
              <a:defRPr/>
            </a:pPr>
            <a:r>
              <a:rPr lang="en-US" sz="2000" dirty="0"/>
              <a:t>How do we decide which packet to transmit over a link at any given time slot?  </a:t>
            </a:r>
          </a:p>
          <a:p>
            <a:pPr lvl="1">
              <a:defRPr/>
            </a:pPr>
            <a:r>
              <a:rPr lang="en-US" sz="1800" dirty="0"/>
              <a:t>Why does it matter? Can’t we just use FCFS?</a:t>
            </a:r>
          </a:p>
          <a:p>
            <a:pPr lvl="1">
              <a:defRPr/>
            </a:pPr>
            <a:endParaRPr lang="en-US" sz="1800" dirty="0"/>
          </a:p>
          <a:p>
            <a:pPr lvl="1">
              <a:defRPr/>
            </a:pPr>
            <a:endParaRPr lang="en-US" sz="1800" dirty="0"/>
          </a:p>
          <a:p>
            <a:pPr>
              <a:defRPr/>
            </a:pPr>
            <a:r>
              <a:rPr lang="en-US" sz="2000" dirty="0"/>
              <a:t>Nearest to Origin (NTO) policy [Gamarnik, 1998] </a:t>
            </a:r>
          </a:p>
          <a:p>
            <a:pPr>
              <a:defRPr/>
            </a:pPr>
            <a:endParaRPr lang="en-US" sz="2000" dirty="0"/>
          </a:p>
          <a:p>
            <a:pPr>
              <a:defRPr/>
            </a:pPr>
            <a:r>
              <a:rPr lang="en-US" sz="2000" dirty="0">
                <a:solidFill>
                  <a:schemeClr val="accent1">
                    <a:lumMod val="75000"/>
                  </a:schemeClr>
                </a:solidFill>
              </a:rPr>
              <a:t>Extended Nearest to Origin policy (ENTO):  </a:t>
            </a:r>
            <a:r>
              <a:rPr lang="en-US" sz="2000" dirty="0"/>
              <a:t>When multiple packets contend for an edge, schedule the one which has traversed the least number of edges</a:t>
            </a:r>
          </a:p>
          <a:p>
            <a:pPr lvl="1">
              <a:defRPr/>
            </a:pPr>
            <a:r>
              <a:rPr lang="en-US" sz="1800" dirty="0"/>
              <a:t>Extension of NTO to general flow problems</a:t>
            </a:r>
          </a:p>
          <a:p>
            <a:pPr marL="520700" lvl="1" indent="0">
              <a:buNone/>
              <a:defRPr/>
            </a:pPr>
            <a:endParaRPr lang="en-US" sz="1800" dirty="0"/>
          </a:p>
          <a:p>
            <a:pPr marL="520700" lvl="1" indent="0">
              <a:buNone/>
              <a:defRPr/>
            </a:pPr>
            <a:r>
              <a:rPr lang="en-US" sz="1800" dirty="0">
                <a:solidFill>
                  <a:srgbClr val="C00000"/>
                </a:solidFill>
              </a:rPr>
              <a:t>Theorem (Stability of the Physical Queues) : </a:t>
            </a:r>
            <a:r>
              <a:rPr lang="en-US" sz="1800" dirty="0"/>
              <a:t>The overall UMW policy is throughput-optimal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p:txBody>
          <a:bodyPr/>
          <a:lstStyle/>
          <a:p>
            <a:r>
              <a:rPr lang="en-US" altLang="en-US" dirty="0">
                <a:latin typeface="Times New Roman" charset="0"/>
                <a:ea typeface="ＭＳ Ｐゴシック" charset="-128"/>
                <a:cs typeface="Times New Roman" charset="0"/>
              </a:rPr>
              <a:t>Proof of Stability of the Physical Queues </a:t>
            </a:r>
          </a:p>
        </p:txBody>
      </p:sp>
      <p:sp>
        <p:nvSpPr>
          <p:cNvPr id="62466" name="Content Placeholder 2"/>
          <p:cNvSpPr>
            <a:spLocks noGrp="1"/>
          </p:cNvSpPr>
          <p:nvPr>
            <p:ph idx="1"/>
          </p:nvPr>
        </p:nvSpPr>
        <p:spPr/>
        <p:txBody>
          <a:bodyPr/>
          <a:lstStyle/>
          <a:p>
            <a:r>
              <a:rPr lang="en-US" altLang="en-US" dirty="0">
                <a:latin typeface="Times New Roman" charset="0"/>
                <a:ea typeface="ＭＳ Ｐゴシック" charset="-128"/>
                <a:cs typeface="Times New Roman" charset="0"/>
              </a:rPr>
              <a:t>We have shown that the arrival rate to the physical links is less than the service rate</a:t>
            </a:r>
          </a:p>
          <a:p>
            <a:pPr lvl="1"/>
            <a:r>
              <a:rPr lang="en-US" altLang="en-US" dirty="0">
                <a:latin typeface="Times New Roman" charset="0"/>
                <a:ea typeface="ＭＳ Ｐゴシック" charset="-128"/>
                <a:cs typeface="Times New Roman" charset="0"/>
              </a:rPr>
              <a:t>Generally not enough for proving stability</a:t>
            </a:r>
          </a:p>
          <a:p>
            <a:endParaRPr lang="en-US" altLang="en-US" dirty="0">
              <a:latin typeface="Times New Roman" charset="0"/>
              <a:ea typeface="ＭＳ Ｐゴシック" charset="-128"/>
              <a:cs typeface="Times New Roman" charset="0"/>
            </a:endParaRPr>
          </a:p>
          <a:p>
            <a:r>
              <a:rPr lang="en-US" altLang="en-US" dirty="0">
                <a:latin typeface="Times New Roman" charset="0"/>
                <a:ea typeface="ＭＳ Ｐゴシック" charset="-128"/>
                <a:cs typeface="Times New Roman" charset="0"/>
              </a:rPr>
              <a:t>The complete stability proof relies on a result from adversarial queueing theory {</a:t>
            </a:r>
            <a:r>
              <a:rPr lang="en-US" altLang="en-US" dirty="0" err="1">
                <a:latin typeface="Times New Roman" charset="0"/>
                <a:ea typeface="ＭＳ Ｐゴシック" charset="-128"/>
                <a:cs typeface="Times New Roman" charset="0"/>
              </a:rPr>
              <a:t>Gamarnic</a:t>
            </a:r>
            <a:r>
              <a:rPr lang="en-US" altLang="en-US" dirty="0">
                <a:latin typeface="Times New Roman" charset="0"/>
                <a:ea typeface="ＭＳ Ｐゴシック" charset="-128"/>
                <a:cs typeface="Times New Roman" charset="0"/>
              </a:rPr>
              <a:t> ‘98] for wired networks under NTO policy</a:t>
            </a:r>
          </a:p>
          <a:p>
            <a:endParaRPr lang="en-US" altLang="en-US" dirty="0">
              <a:latin typeface="Times New Roman" charset="0"/>
              <a:ea typeface="ＭＳ Ｐゴシック" charset="-128"/>
              <a:cs typeface="Times New Roman" charset="0"/>
            </a:endParaRPr>
          </a:p>
          <a:p>
            <a:r>
              <a:rPr lang="en-US" altLang="en-US" dirty="0">
                <a:latin typeface="Times New Roman" charset="0"/>
                <a:ea typeface="ＭＳ Ｐゴシック" charset="-128"/>
                <a:cs typeface="Times New Roman" charset="0"/>
              </a:rPr>
              <a:t>We extend the proof to the wireless setting with ENTO</a:t>
            </a:r>
          </a:p>
          <a:p>
            <a:pPr lvl="1"/>
            <a:r>
              <a:rPr lang="en-US" altLang="en-US" dirty="0">
                <a:latin typeface="Times New Roman" charset="0"/>
                <a:ea typeface="ＭＳ Ｐゴシック" charset="-128"/>
                <a:cs typeface="Times New Roman" charset="0"/>
              </a:rPr>
              <a:t>Sample path argument</a:t>
            </a:r>
          </a:p>
          <a:p>
            <a:pPr lvl="1"/>
            <a:r>
              <a:rPr lang="en-US" altLang="en-US" dirty="0">
                <a:latin typeface="Times New Roman" charset="0"/>
                <a:ea typeface="ＭＳ Ｐゴシック" charset="-128"/>
                <a:cs typeface="Times New Roman" charset="0"/>
              </a:rPr>
              <a:t>Induction on the number of packets that are k-hops away from the origin:  </a:t>
            </a:r>
          </a:p>
          <a:p>
            <a:pPr lvl="2"/>
            <a:r>
              <a:rPr lang="en-US" altLang="en-US" dirty="0">
                <a:latin typeface="Times New Roman" charset="0"/>
                <a:ea typeface="ＭＳ Ｐゴシック" charset="-128"/>
                <a:cs typeface="Times New Roman" charset="0"/>
              </a:rPr>
              <a:t>We show that the number of packets that are one hop away from origin is bounded, then use the condition from previous slide to show that the same holds for packets two hops away, etc.</a:t>
            </a:r>
          </a:p>
          <a:p>
            <a:pPr lvl="1"/>
            <a:endParaRPr lang="en-US" altLang="en-US" dirty="0">
              <a:latin typeface="Times New Roman" charset="0"/>
              <a:ea typeface="ＭＳ Ｐゴシック" charset="-128"/>
              <a:cs typeface="Times New Roman" charset="0"/>
            </a:endParaRPr>
          </a:p>
          <a:p>
            <a:endParaRPr lang="en-US" altLang="en-US" dirty="0">
              <a:latin typeface="Times New Roman" charset="0"/>
              <a:ea typeface="ＭＳ Ｐゴシック" charset="-128"/>
              <a:cs typeface="Times New Roman" charset="0"/>
            </a:endParaRPr>
          </a:p>
          <a:p>
            <a:endParaRPr lang="en-US" altLang="en-US" dirty="0">
              <a:latin typeface="Times New Roman" charset="0"/>
              <a:ea typeface="ＭＳ Ｐゴシック" charset="-128"/>
              <a:cs typeface="Times New Roman"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altLang="en-US">
                <a:latin typeface="Times New Roman" charset="0"/>
                <a:ea typeface="ＭＳ Ｐゴシック" charset="-128"/>
                <a:cs typeface="Times New Roman" charset="0"/>
              </a:rPr>
              <a:t>Analysis of the Physical Queues - I </a:t>
            </a:r>
          </a:p>
        </p:txBody>
      </p:sp>
      <p:sp>
        <p:nvSpPr>
          <p:cNvPr id="3" name="Content Placeholder 2"/>
          <p:cNvSpPr>
            <a:spLocks noGrp="1"/>
          </p:cNvSpPr>
          <p:nvPr>
            <p:ph idx="1"/>
          </p:nvPr>
        </p:nvSpPr>
        <p:spPr>
          <a:xfrm>
            <a:off x="762000" y="1371600"/>
            <a:ext cx="8001000" cy="4648200"/>
          </a:xfrm>
        </p:spPr>
        <p:txBody>
          <a:bodyPr/>
          <a:lstStyle/>
          <a:p>
            <a:pPr>
              <a:defRPr/>
            </a:pPr>
            <a:r>
              <a:rPr lang="en-US" dirty="0">
                <a:solidFill>
                  <a:schemeClr val="accent1">
                    <a:lumMod val="75000"/>
                  </a:schemeClr>
                </a:solidFill>
              </a:rPr>
              <a:t>Lemma: </a:t>
            </a:r>
            <a:r>
              <a:rPr lang="en-US" dirty="0"/>
              <a:t>The virtual queues are almost surely rate-stable, i.e.</a:t>
            </a:r>
          </a:p>
          <a:p>
            <a:pPr marL="0" indent="0">
              <a:buFontTx/>
              <a:buNone/>
              <a:defRPr/>
            </a:pPr>
            <a:r>
              <a:rPr lang="en-US" dirty="0"/>
              <a:t> </a:t>
            </a:r>
          </a:p>
          <a:p>
            <a:pPr>
              <a:defRPr/>
            </a:pPr>
            <a:endParaRPr lang="en-US" dirty="0"/>
          </a:p>
          <a:p>
            <a:pPr>
              <a:defRPr/>
            </a:pPr>
            <a:endParaRPr lang="en-US" dirty="0"/>
          </a:p>
          <a:p>
            <a:pPr>
              <a:defRPr/>
            </a:pPr>
            <a:endParaRPr lang="en-US" dirty="0"/>
          </a:p>
          <a:p>
            <a:pPr>
              <a:defRPr/>
            </a:pPr>
            <a:r>
              <a:rPr lang="en-US" dirty="0"/>
              <a:t>Hence for sample paths               with                       , we have the bound</a:t>
            </a:r>
          </a:p>
          <a:p>
            <a:pPr>
              <a:defRPr/>
            </a:pPr>
            <a:endParaRPr lang="en-US" dirty="0"/>
          </a:p>
          <a:p>
            <a:pPr marL="0" indent="0">
              <a:buFontTx/>
              <a:buNone/>
              <a:defRPr/>
            </a:pPr>
            <a:r>
              <a:rPr lang="en-US" dirty="0"/>
              <a:t>                                                                   for some function </a:t>
            </a:r>
          </a:p>
          <a:p>
            <a:pPr marL="0" indent="0">
              <a:buFontTx/>
              <a:buNone/>
              <a:defRPr/>
            </a:pPr>
            <a:endParaRPr lang="en-US" dirty="0"/>
          </a:p>
          <a:p>
            <a:pPr marL="0" indent="0">
              <a:buFontTx/>
              <a:buNone/>
              <a:defRPr/>
            </a:pPr>
            <a:endParaRPr lang="en-US" dirty="0"/>
          </a:p>
          <a:p>
            <a:pPr marL="0" indent="0">
              <a:buFontTx/>
              <a:buNone/>
              <a:defRPr/>
            </a:pPr>
            <a:r>
              <a:rPr lang="en-US" dirty="0"/>
              <a:t>The above result enables us to analyze each sample path of the set      separately and forms the key to our stability analysis of the physical queues.</a:t>
            </a:r>
          </a:p>
          <a:p>
            <a:pPr marL="0" indent="0">
              <a:buFontTx/>
              <a:buNone/>
              <a:defRPr/>
            </a:pPr>
            <a:endParaRPr lang="en-US" dirty="0"/>
          </a:p>
        </p:txBody>
      </p:sp>
      <p:pic>
        <p:nvPicPr>
          <p:cNvPr id="19460"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03538" y="1868581"/>
            <a:ext cx="3586162"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2968765"/>
            <a:ext cx="67151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968765"/>
            <a:ext cx="12192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78075" y="3557610"/>
            <a:ext cx="22320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89700" y="3624285"/>
            <a:ext cx="16002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89800" y="4594164"/>
            <a:ext cx="20002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2985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altLang="en-US">
                <a:latin typeface="Times New Roman" charset="0"/>
                <a:ea typeface="ＭＳ Ｐゴシック" charset="-128"/>
                <a:cs typeface="Times New Roman" charset="0"/>
              </a:rPr>
              <a:t>Analysis of the Physical Queues - II</a:t>
            </a:r>
          </a:p>
        </p:txBody>
      </p:sp>
      <p:sp>
        <p:nvSpPr>
          <p:cNvPr id="3" name="Content Placeholder 2"/>
          <p:cNvSpPr>
            <a:spLocks noGrp="1"/>
          </p:cNvSpPr>
          <p:nvPr>
            <p:ph idx="1"/>
          </p:nvPr>
        </p:nvSpPr>
        <p:spPr>
          <a:xfrm>
            <a:off x="762000" y="1371600"/>
            <a:ext cx="7924800" cy="5029200"/>
          </a:xfrm>
        </p:spPr>
        <p:txBody>
          <a:bodyPr/>
          <a:lstStyle/>
          <a:p>
            <a:pPr>
              <a:defRPr/>
            </a:pPr>
            <a:r>
              <a:rPr lang="en-US" dirty="0"/>
              <a:t>For any edge                define the </a:t>
            </a:r>
            <a:r>
              <a:rPr lang="en-US" dirty="0">
                <a:solidFill>
                  <a:schemeClr val="accent1">
                    <a:lumMod val="75000"/>
                  </a:schemeClr>
                </a:solidFill>
              </a:rPr>
              <a:t>cumulative arrival and service processes </a:t>
            </a:r>
            <a:r>
              <a:rPr lang="en-US" dirty="0"/>
              <a:t>in the interval               at the virtual queue       as follows:</a:t>
            </a:r>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r>
              <a:rPr lang="en-US" dirty="0"/>
              <a:t>By the above definition,                        denotes total number of packets that have been injected into the virtual queue       in the time interval             .</a:t>
            </a:r>
          </a:p>
          <a:p>
            <a:pPr>
              <a:defRPr/>
            </a:pPr>
            <a:endParaRPr lang="en-US" dirty="0"/>
          </a:p>
          <a:p>
            <a:pPr>
              <a:defRPr/>
            </a:pPr>
            <a:r>
              <a:rPr lang="en-US" dirty="0"/>
              <a:t>However, from the description of UMW, </a:t>
            </a:r>
            <a:r>
              <a:rPr lang="en-US" dirty="0">
                <a:solidFill>
                  <a:schemeClr val="accent1">
                    <a:lumMod val="75000"/>
                  </a:schemeClr>
                </a:solidFill>
              </a:rPr>
              <a:t>this is exactly equal to the number of physical packets that have been injected into the network</a:t>
            </a:r>
            <a:r>
              <a:rPr lang="en-US" dirty="0"/>
              <a:t> in the time interval               that wish to cross the edge e in future. Denote this quantity by                                               . </a:t>
            </a:r>
          </a:p>
          <a:p>
            <a:pPr>
              <a:defRPr/>
            </a:pPr>
            <a:endParaRPr lang="en-US" dirty="0"/>
          </a:p>
          <a:p>
            <a:pPr>
              <a:defRPr/>
            </a:pPr>
            <a:r>
              <a:rPr lang="en-US" dirty="0"/>
              <a:t>The same conclusion holds for the cumulative service process            . </a:t>
            </a:r>
          </a:p>
          <a:p>
            <a:pPr>
              <a:defRPr/>
            </a:pPr>
            <a:endParaRPr lang="en-US" dirty="0"/>
          </a:p>
          <a:p>
            <a:pPr>
              <a:defRPr/>
            </a:pPr>
            <a:endParaRPr lang="en-US" dirty="0"/>
          </a:p>
          <a:p>
            <a:pPr>
              <a:defRPr/>
            </a:pPr>
            <a:endParaRPr lang="en-US" dirty="0"/>
          </a:p>
          <a:p>
            <a:pPr marL="0" indent="0">
              <a:buFontTx/>
              <a:buNone/>
              <a:defRPr/>
            </a:pPr>
            <a:endParaRPr lang="en-US" dirty="0"/>
          </a:p>
          <a:p>
            <a:pPr>
              <a:defRPr/>
            </a:pPr>
            <a:endParaRPr lang="en-US" dirty="0"/>
          </a:p>
          <a:p>
            <a:pPr marL="0" indent="0">
              <a:buFontTx/>
              <a:buNone/>
              <a:defRPr/>
            </a:pPr>
            <a:endParaRPr lang="en-US" dirty="0"/>
          </a:p>
        </p:txBody>
      </p:sp>
      <p:pic>
        <p:nvPicPr>
          <p:cNvPr id="2048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447800"/>
            <a:ext cx="7223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671638"/>
            <a:ext cx="6858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1633538"/>
            <a:ext cx="330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2224088"/>
            <a:ext cx="56388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3481388"/>
            <a:ext cx="12192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99063" y="3790950"/>
            <a:ext cx="2984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496175" y="3808413"/>
            <a:ext cx="65722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0"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98663" y="4876800"/>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1" name="Picture 1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577975" y="5181600"/>
            <a:ext cx="25368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2" name="Picture 1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194550" y="5781675"/>
            <a:ext cx="630238"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2874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altLang="en-US">
                <a:latin typeface="Times New Roman" charset="0"/>
                <a:ea typeface="ＭＳ Ｐゴシック" charset="-128"/>
                <a:cs typeface="Times New Roman" charset="0"/>
              </a:rPr>
              <a:t>Analysis of the Physical Queues - III</a:t>
            </a:r>
          </a:p>
        </p:txBody>
      </p:sp>
      <p:sp>
        <p:nvSpPr>
          <p:cNvPr id="3" name="Content Placeholder 2"/>
          <p:cNvSpPr>
            <a:spLocks noGrp="1"/>
          </p:cNvSpPr>
          <p:nvPr>
            <p:ph idx="1"/>
          </p:nvPr>
        </p:nvSpPr>
        <p:spPr>
          <a:xfrm>
            <a:off x="762000" y="1371600"/>
            <a:ext cx="7848600" cy="4953000"/>
          </a:xfrm>
        </p:spPr>
        <p:txBody>
          <a:bodyPr/>
          <a:lstStyle/>
          <a:p>
            <a:pPr>
              <a:defRPr/>
            </a:pPr>
            <a:r>
              <a:rPr lang="en-US" dirty="0"/>
              <a:t>Using Theorem 1,  the previous observation and </a:t>
            </a:r>
            <a:r>
              <a:rPr lang="en-US" dirty="0">
                <a:solidFill>
                  <a:schemeClr val="accent1"/>
                </a:solidFill>
              </a:rPr>
              <a:t>Skorokhod Maps </a:t>
            </a:r>
            <a:r>
              <a:rPr lang="en-US" dirty="0"/>
              <a:t>for the virtual queues, we obtain the following: </a:t>
            </a:r>
          </a:p>
          <a:p>
            <a:pPr>
              <a:defRPr/>
            </a:pPr>
            <a:endParaRPr lang="en-US" dirty="0"/>
          </a:p>
          <a:p>
            <a:pPr>
              <a:defRPr/>
            </a:pPr>
            <a:r>
              <a:rPr lang="en-US" dirty="0">
                <a:solidFill>
                  <a:schemeClr val="accent1">
                    <a:lumMod val="75000"/>
                  </a:schemeClr>
                </a:solidFill>
              </a:rPr>
              <a:t>Theorem 2 : </a:t>
            </a:r>
            <a:r>
              <a:rPr lang="en-US" dirty="0"/>
              <a:t>Almost surely for all sample paths      ,  there exists a non-negative function                               such that for any                       the following holds for all physical queues:</a:t>
            </a:r>
          </a:p>
          <a:p>
            <a:pPr marL="0" indent="0">
              <a:buFontTx/>
              <a:buNone/>
              <a:defRPr/>
            </a:pPr>
            <a:r>
              <a:rPr lang="en-US" dirty="0"/>
              <a:t> </a:t>
            </a:r>
          </a:p>
          <a:p>
            <a:pPr marL="0" indent="0">
              <a:buFontTx/>
              <a:buNone/>
              <a:defRPr/>
            </a:pPr>
            <a:endParaRPr lang="en-US" dirty="0"/>
          </a:p>
          <a:p>
            <a:pPr marL="0" indent="0">
              <a:buFontTx/>
              <a:buNone/>
              <a:defRPr/>
            </a:pPr>
            <a:endParaRPr lang="en-US" dirty="0"/>
          </a:p>
          <a:p>
            <a:pPr marL="0" indent="0">
              <a:buFontTx/>
              <a:buNone/>
              <a:defRPr/>
            </a:pPr>
            <a:endParaRPr lang="en-US" dirty="0"/>
          </a:p>
          <a:p>
            <a:pPr>
              <a:defRPr/>
            </a:pPr>
            <a:r>
              <a:rPr lang="en-US" dirty="0"/>
              <a:t>The previous theorem informally states that the </a:t>
            </a:r>
            <a:r>
              <a:rPr lang="en-US" dirty="0">
                <a:solidFill>
                  <a:schemeClr val="accent1">
                    <a:lumMod val="75000"/>
                  </a:schemeClr>
                </a:solidFill>
              </a:rPr>
              <a:t>rate of arrival of packets at any edge is at most the rate of service offered to the edge almost surely, under the operation of the UMW policy</a:t>
            </a:r>
            <a:r>
              <a:rPr lang="en-US" dirty="0"/>
              <a:t>. </a:t>
            </a:r>
          </a:p>
          <a:p>
            <a:pPr>
              <a:defRPr/>
            </a:pPr>
            <a:endParaRPr lang="en-US" dirty="0"/>
          </a:p>
          <a:p>
            <a:pPr>
              <a:defRPr/>
            </a:pPr>
            <a:r>
              <a:rPr lang="en-US" dirty="0">
                <a:solidFill>
                  <a:schemeClr val="accent1">
                    <a:lumMod val="75000"/>
                  </a:schemeClr>
                </a:solidFill>
              </a:rPr>
              <a:t>Theorem 3 </a:t>
            </a:r>
            <a:r>
              <a:rPr lang="en-US" dirty="0"/>
              <a:t>: Physical Queues are Rate Stable under ENTO. </a:t>
            </a:r>
          </a:p>
        </p:txBody>
      </p:sp>
      <p:pic>
        <p:nvPicPr>
          <p:cNvPr id="2150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362200"/>
            <a:ext cx="196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00363" y="2514600"/>
            <a:ext cx="168275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2565400"/>
            <a:ext cx="1143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49500" y="3340100"/>
            <a:ext cx="44323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9337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hape 492"/>
          <p:cNvSpPr>
            <a:spLocks noGrp="1"/>
          </p:cNvSpPr>
          <p:nvPr>
            <p:ph type="title"/>
          </p:nvPr>
        </p:nvSpPr>
        <p:spPr/>
        <p:txBody>
          <a:bodyPr/>
          <a:lstStyle/>
          <a:p>
            <a:r>
              <a:rPr lang="en-US" altLang="en-US">
                <a:latin typeface="Times New Roman" charset="0"/>
                <a:ea typeface="ＭＳ Ｐゴシック" charset="-128"/>
                <a:cs typeface="Times New Roman" charset="0"/>
              </a:rPr>
              <a:t>Simulation Results (Unicast) </a:t>
            </a:r>
          </a:p>
        </p:txBody>
      </p:sp>
      <p:pic>
        <p:nvPicPr>
          <p:cNvPr id="63490" name="image3.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5175" y="2173288"/>
            <a:ext cx="4111625"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63491" name="image4.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911350"/>
            <a:ext cx="4065588" cy="293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63492" name="TextBox 1"/>
          <p:cNvSpPr txBox="1">
            <a:spLocks noChangeArrowheads="1"/>
          </p:cNvSpPr>
          <p:nvPr/>
        </p:nvSpPr>
        <p:spPr bwMode="auto">
          <a:xfrm>
            <a:off x="1103313" y="5110163"/>
            <a:ext cx="36623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a:solidFill>
                  <a:srgbClr val="FF0000"/>
                </a:solidFill>
                <a:latin typeface="Times New Roman" charset="0"/>
              </a:rPr>
              <a:t>Two Unicast flows : 1 to 8 and 5 to 2 </a:t>
            </a:r>
          </a:p>
        </p:txBody>
      </p:sp>
      <p:sp>
        <p:nvSpPr>
          <p:cNvPr id="63493" name="TextBox 2"/>
          <p:cNvSpPr txBox="1">
            <a:spLocks noChangeArrowheads="1"/>
          </p:cNvSpPr>
          <p:nvPr/>
        </p:nvSpPr>
        <p:spPr bwMode="auto">
          <a:xfrm>
            <a:off x="6477000" y="4910138"/>
            <a:ext cx="1365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800">
                <a:solidFill>
                  <a:srgbClr val="FF0000"/>
                </a:solidFill>
                <a:latin typeface="Times New Roman" charset="0"/>
              </a:rPr>
              <a:t>Load Factor </a:t>
            </a:r>
          </a:p>
        </p:txBody>
      </p:sp>
      <p:sp>
        <p:nvSpPr>
          <p:cNvPr id="63494" name="TextBox 3"/>
          <p:cNvSpPr txBox="1">
            <a:spLocks noChangeArrowheads="1"/>
          </p:cNvSpPr>
          <p:nvPr/>
        </p:nvSpPr>
        <p:spPr bwMode="auto">
          <a:xfrm rot="-5554950">
            <a:off x="4638675" y="3211513"/>
            <a:ext cx="6746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sz="1600">
                <a:solidFill>
                  <a:srgbClr val="C00000"/>
                </a:solidFill>
                <a:latin typeface="Times New Roman" charset="0"/>
              </a:rPr>
              <a:t>Delay</a:t>
            </a:r>
          </a:p>
        </p:txBody>
      </p:sp>
      <p:sp>
        <p:nvSpPr>
          <p:cNvPr id="63495" name="TextBox 4"/>
          <p:cNvSpPr txBox="1">
            <a:spLocks noChangeArrowheads="1"/>
          </p:cNvSpPr>
          <p:nvPr/>
        </p:nvSpPr>
        <p:spPr bwMode="auto">
          <a:xfrm>
            <a:off x="5943600" y="2154238"/>
            <a:ext cx="20351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b="1"/>
              <a:t>UMW with virtual Queues</a:t>
            </a:r>
          </a:p>
        </p:txBody>
      </p:sp>
      <p:sp>
        <p:nvSpPr>
          <p:cNvPr id="63496" name="TextBox 5"/>
          <p:cNvSpPr txBox="1">
            <a:spLocks noChangeArrowheads="1"/>
          </p:cNvSpPr>
          <p:nvPr/>
        </p:nvSpPr>
        <p:spPr bwMode="auto">
          <a:xfrm>
            <a:off x="5943600" y="2324100"/>
            <a:ext cx="398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b="1"/>
              <a:t>BP</a:t>
            </a:r>
          </a:p>
        </p:txBody>
      </p:sp>
      <p:sp>
        <p:nvSpPr>
          <p:cNvPr id="63497" name="TextBox 6"/>
          <p:cNvSpPr txBox="1">
            <a:spLocks noChangeArrowheads="1"/>
          </p:cNvSpPr>
          <p:nvPr/>
        </p:nvSpPr>
        <p:spPr bwMode="auto">
          <a:xfrm>
            <a:off x="5953125" y="2493963"/>
            <a:ext cx="1930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b="1"/>
              <a:t>UMW with Phy. Queues </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hape 496"/>
          <p:cNvSpPr>
            <a:spLocks noGrp="1"/>
          </p:cNvSpPr>
          <p:nvPr>
            <p:ph type="title"/>
          </p:nvPr>
        </p:nvSpPr>
        <p:spPr>
          <a:xfrm>
            <a:off x="1077913" y="39688"/>
            <a:ext cx="7138987" cy="960437"/>
          </a:xfrm>
        </p:spPr>
        <p:txBody>
          <a:bodyPr/>
          <a:lstStyle/>
          <a:p>
            <a:r>
              <a:rPr lang="en-US" altLang="en-US">
                <a:latin typeface="Times New Roman" charset="0"/>
                <a:ea typeface="ＭＳ Ｐゴシック" charset="-128"/>
                <a:cs typeface="Times New Roman" charset="0"/>
              </a:rPr>
              <a:t>Simulation Results (Broadcast)</a:t>
            </a:r>
          </a:p>
        </p:txBody>
      </p:sp>
      <p:pic>
        <p:nvPicPr>
          <p:cNvPr id="64514" name="image6.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112963"/>
            <a:ext cx="4360863"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64515" name="TextBox 1"/>
          <p:cNvSpPr txBox="1">
            <a:spLocks noChangeArrowheads="1"/>
          </p:cNvSpPr>
          <p:nvPr/>
        </p:nvSpPr>
        <p:spPr bwMode="auto">
          <a:xfrm>
            <a:off x="6553200" y="2776538"/>
            <a:ext cx="13128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b="1"/>
              <a:t>    UMW with</a:t>
            </a:r>
          </a:p>
          <a:p>
            <a:r>
              <a:rPr lang="en-US" altLang="en-US" b="1"/>
              <a:t> Virtual Queues</a:t>
            </a:r>
          </a:p>
        </p:txBody>
      </p:sp>
      <p:sp>
        <p:nvSpPr>
          <p:cNvPr id="64516" name="TextBox 5"/>
          <p:cNvSpPr txBox="1">
            <a:spLocks noChangeArrowheads="1"/>
          </p:cNvSpPr>
          <p:nvPr/>
        </p:nvSpPr>
        <p:spPr bwMode="auto">
          <a:xfrm>
            <a:off x="7010400" y="3968750"/>
            <a:ext cx="11922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lang="en-US" altLang="en-US" b="1"/>
              <a:t>    UMW with</a:t>
            </a:r>
          </a:p>
          <a:p>
            <a:r>
              <a:rPr lang="en-US" altLang="en-US" b="1"/>
              <a:t> Phy.  Queues</a:t>
            </a:r>
          </a:p>
        </p:txBody>
      </p:sp>
      <p:pic>
        <p:nvPicPr>
          <p:cNvPr id="645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988" y="2112963"/>
            <a:ext cx="2928937" cy="292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en-US" altLang="en-US">
                <a:latin typeface="Times New Roman" charset="0"/>
                <a:ea typeface="ＭＳ Ｐゴシック" charset="-128"/>
                <a:cs typeface="Times New Roman" charset="0"/>
              </a:rPr>
              <a:t>Conclusion</a:t>
            </a:r>
          </a:p>
        </p:txBody>
      </p:sp>
      <p:sp>
        <p:nvSpPr>
          <p:cNvPr id="3" name="Content Placeholder 2"/>
          <p:cNvSpPr>
            <a:spLocks noGrp="1"/>
          </p:cNvSpPr>
          <p:nvPr>
            <p:ph idx="1"/>
          </p:nvPr>
        </p:nvSpPr>
        <p:spPr>
          <a:xfrm>
            <a:off x="647700" y="1295400"/>
            <a:ext cx="7924800" cy="4572000"/>
          </a:xfrm>
        </p:spPr>
        <p:txBody>
          <a:bodyPr/>
          <a:lstStyle/>
          <a:p>
            <a:pPr>
              <a:defRPr/>
            </a:pPr>
            <a:r>
              <a:rPr lang="en-US" dirty="0"/>
              <a:t>Our understanding of network control theory has progressed enormously over the past 25 years, starting with the seminal work of Tassiulas and </a:t>
            </a:r>
            <a:r>
              <a:rPr lang="en-US" dirty="0" err="1"/>
              <a:t>Ephremides</a:t>
            </a:r>
            <a:r>
              <a:rPr lang="en-US" dirty="0"/>
              <a:t> in 1992.</a:t>
            </a:r>
          </a:p>
          <a:p>
            <a:pPr>
              <a:defRPr/>
            </a:pPr>
            <a:endParaRPr lang="en-US" dirty="0"/>
          </a:p>
          <a:p>
            <a:pPr>
              <a:defRPr/>
            </a:pPr>
            <a:r>
              <a:rPr lang="en-US" dirty="0"/>
              <a:t>Universal-Max-Weight is throughput optimal and can be used in a wide range of network flow problems</a:t>
            </a:r>
          </a:p>
          <a:p>
            <a:pPr>
              <a:defRPr/>
            </a:pPr>
            <a:endParaRPr lang="en-US" dirty="0"/>
          </a:p>
          <a:p>
            <a:pPr>
              <a:defRPr/>
            </a:pPr>
            <a:r>
              <a:rPr lang="en-US" dirty="0"/>
              <a:t>Universal-Max-Weight eliminates many of the drawbacks of the classical Back-Pressure algorithm</a:t>
            </a:r>
          </a:p>
          <a:p>
            <a:pPr>
              <a:defRPr/>
            </a:pPr>
            <a:endParaRPr lang="en-US" dirty="0"/>
          </a:p>
          <a:p>
            <a:pPr>
              <a:defRPr/>
            </a:pPr>
            <a:r>
              <a:rPr lang="en-US" dirty="0">
                <a:solidFill>
                  <a:schemeClr val="accent1">
                    <a:lumMod val="75000"/>
                  </a:schemeClr>
                </a:solidFill>
              </a:rPr>
              <a:t>Open Problem: </a:t>
            </a:r>
            <a:r>
              <a:rPr lang="en-US" dirty="0"/>
              <a:t>Does the proposed algorithm remain optimal when used in conjunction with the </a:t>
            </a:r>
            <a:r>
              <a:rPr lang="en-US" dirty="0">
                <a:solidFill>
                  <a:schemeClr val="accent1">
                    <a:lumMod val="75000"/>
                  </a:schemeClr>
                </a:solidFill>
              </a:rPr>
              <a:t>Physical Queue lengths</a:t>
            </a:r>
            <a:r>
              <a:rPr lang="en-US" dirty="0"/>
              <a:t>, instead of  the virtual queue-lengths ? </a:t>
            </a:r>
          </a:p>
          <a:p>
            <a:pPr lvl="1">
              <a:defRPr/>
            </a:pPr>
            <a:r>
              <a:rPr lang="en-US" dirty="0"/>
              <a:t>Empirical evidence suggest yes</a:t>
            </a:r>
          </a:p>
          <a:p>
            <a:pPr lvl="1">
              <a:defRPr/>
            </a:pPr>
            <a:r>
              <a:rPr lang="en-US" dirty="0"/>
              <a:t>Lead to a more efficient practical implementation of UMW</a:t>
            </a:r>
          </a:p>
          <a:p>
            <a:pPr>
              <a:defRPr/>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3"/>
          <p:cNvSpPr>
            <a:spLocks noGrp="1" noChangeArrowheads="1"/>
          </p:cNvSpPr>
          <p:nvPr>
            <p:ph type="title"/>
          </p:nvPr>
        </p:nvSpPr>
        <p:spPr/>
        <p:txBody>
          <a:bodyPr/>
          <a:lstStyle/>
          <a:p>
            <a:r>
              <a:rPr lang="en-US" altLang="en-US" dirty="0">
                <a:latin typeface="Times New Roman" charset="0"/>
                <a:ea typeface="ＭＳ Ｐゴシック" charset="-128"/>
                <a:cs typeface="Times New Roman" charset="0"/>
              </a:rPr>
              <a:t>System Model</a:t>
            </a:r>
          </a:p>
        </p:txBody>
      </p:sp>
      <p:sp>
        <p:nvSpPr>
          <p:cNvPr id="11266" name="Rectangle 14"/>
          <p:cNvSpPr>
            <a:spLocks noGrp="1" noChangeArrowheads="1"/>
          </p:cNvSpPr>
          <p:nvPr>
            <p:ph type="body" idx="1"/>
          </p:nvPr>
        </p:nvSpPr>
        <p:spPr>
          <a:xfrm>
            <a:off x="352425" y="1041400"/>
            <a:ext cx="8791575" cy="5816600"/>
          </a:xfrm>
        </p:spPr>
        <p:txBody>
          <a:bodyPr/>
          <a:lstStyle/>
          <a:p>
            <a:r>
              <a:rPr lang="en-US" altLang="en-US" sz="1600" dirty="0">
                <a:latin typeface="Times New Roman" charset="0"/>
                <a:ea typeface="ＭＳ Ｐゴシック" charset="-128"/>
                <a:cs typeface="Times New Roman" charset="0"/>
              </a:rPr>
              <a:t>Multi-hop wireless network</a:t>
            </a:r>
          </a:p>
          <a:p>
            <a:pPr lvl="1"/>
            <a:r>
              <a:rPr lang="en-US" altLang="en-US" dirty="0">
                <a:latin typeface="Times New Roman" charset="0"/>
                <a:ea typeface="ＭＳ Ｐゴシック" charset="-128"/>
                <a:cs typeface="Times New Roman" charset="0"/>
              </a:rPr>
              <a:t>Only a subset of the links can be activated simultaneously, due to interference </a:t>
            </a:r>
            <a:br>
              <a:rPr lang="en-US" altLang="en-US" dirty="0">
                <a:latin typeface="Times New Roman" charset="0"/>
                <a:ea typeface="ＭＳ Ｐゴシック" charset="-128"/>
                <a:cs typeface="Times New Roman" charset="0"/>
              </a:rPr>
            </a:br>
            <a:endParaRPr lang="en-US" altLang="en-US" dirty="0">
              <a:latin typeface="Times New Roman" charset="0"/>
              <a:ea typeface="ＭＳ Ｐゴシック" charset="-128"/>
              <a:cs typeface="Times New Roman" charset="0"/>
            </a:endParaRPr>
          </a:p>
          <a:p>
            <a:pPr lvl="1"/>
            <a:endParaRPr lang="en-US" altLang="en-US" sz="1400" dirty="0">
              <a:latin typeface="Times New Roman" charset="0"/>
              <a:ea typeface="ＭＳ Ｐゴシック" charset="-128"/>
              <a:cs typeface="Times New Roman" charset="0"/>
            </a:endParaRPr>
          </a:p>
          <a:p>
            <a:endParaRPr lang="en-US" altLang="en-US" dirty="0">
              <a:latin typeface="Times New Roman" charset="0"/>
              <a:ea typeface="ＭＳ Ｐゴシック" charset="-128"/>
              <a:cs typeface="Times New Roman" charset="0"/>
            </a:endParaRPr>
          </a:p>
          <a:p>
            <a:endParaRPr lang="en-US" altLang="en-US" dirty="0">
              <a:latin typeface="Times New Roman" charset="0"/>
              <a:ea typeface="ＭＳ Ｐゴシック" charset="-128"/>
              <a:cs typeface="Times New Roman" charset="0"/>
            </a:endParaRPr>
          </a:p>
          <a:p>
            <a:endParaRPr lang="en-US" altLang="en-US" dirty="0">
              <a:latin typeface="Times New Roman" charset="0"/>
              <a:ea typeface="ＭＳ Ｐゴシック" charset="-128"/>
              <a:cs typeface="Times New Roman" charset="0"/>
            </a:endParaRPr>
          </a:p>
          <a:p>
            <a:endParaRPr lang="en-US" altLang="en-US" dirty="0">
              <a:latin typeface="Times New Roman" charset="0"/>
              <a:ea typeface="ＭＳ Ｐゴシック" charset="-128"/>
              <a:cs typeface="Times New Roman" charset="0"/>
            </a:endParaRPr>
          </a:p>
          <a:p>
            <a:endParaRPr lang="en-US" altLang="en-US" dirty="0">
              <a:latin typeface="Times New Roman" charset="0"/>
              <a:ea typeface="ＭＳ Ｐゴシック" charset="-128"/>
              <a:cs typeface="Times New Roman" charset="0"/>
            </a:endParaRPr>
          </a:p>
          <a:p>
            <a:endParaRPr lang="en-US" altLang="en-US" dirty="0">
              <a:latin typeface="Times New Roman" charset="0"/>
              <a:ea typeface="ＭＳ Ｐゴシック" charset="-128"/>
              <a:cs typeface="Times New Roman" charset="0"/>
            </a:endParaRPr>
          </a:p>
          <a:p>
            <a:endParaRPr lang="en-US" altLang="en-US" dirty="0">
              <a:latin typeface="Times New Roman" charset="0"/>
              <a:ea typeface="ＭＳ Ｐゴシック" charset="-128"/>
              <a:cs typeface="Times New Roman" charset="0"/>
            </a:endParaRPr>
          </a:p>
          <a:p>
            <a:endParaRPr lang="en-US" altLang="en-US" dirty="0">
              <a:latin typeface="Times New Roman" charset="0"/>
              <a:ea typeface="ＭＳ Ｐゴシック" charset="-128"/>
              <a:cs typeface="Times New Roman" charset="0"/>
            </a:endParaRPr>
          </a:p>
          <a:p>
            <a:r>
              <a:rPr lang="en-US" altLang="en-US" dirty="0">
                <a:latin typeface="Times New Roman" charset="0"/>
                <a:ea typeface="ＭＳ Ｐゴシック" charset="-128"/>
                <a:cs typeface="Times New Roman" charset="0"/>
              </a:rPr>
              <a:t>Stochastic arrivals – </a:t>
            </a:r>
            <a:r>
              <a:rPr lang="en-US" altLang="en-US" dirty="0" err="1">
                <a:latin typeface="Times New Roman" charset="0"/>
                <a:ea typeface="ＭＳ Ｐゴシック" charset="-128"/>
                <a:cs typeface="Times New Roman" charset="0"/>
              </a:rPr>
              <a:t>i.i.d</a:t>
            </a:r>
            <a:r>
              <a:rPr lang="en-US" altLang="en-US" dirty="0">
                <a:latin typeface="Times New Roman" charset="0"/>
                <a:ea typeface="ＭＳ Ｐゴシック" charset="-128"/>
                <a:cs typeface="Times New Roman" charset="0"/>
              </a:rPr>
              <a:t>. process with arrival rates </a:t>
            </a:r>
            <a:r>
              <a:rPr lang="en-US" altLang="en-US" b="0" dirty="0" err="1">
                <a:latin typeface="Symbol" charset="2"/>
                <a:ea typeface="ＭＳ Ｐゴシック" charset="-128"/>
                <a:cs typeface="Times New Roman" charset="0"/>
              </a:rPr>
              <a:t>λ</a:t>
            </a:r>
            <a:r>
              <a:rPr lang="en-US" altLang="en-US" b="0" i="1" baseline="-25000" dirty="0" err="1">
                <a:latin typeface="Times New Roman" charset="0"/>
                <a:ea typeface="ＭＳ Ｐゴシック" charset="-128"/>
                <a:cs typeface="Times New Roman" charset="0"/>
              </a:rPr>
              <a:t>ij</a:t>
            </a:r>
            <a:r>
              <a:rPr lang="en-US" altLang="en-US" b="0" i="1" dirty="0">
                <a:latin typeface="Times New Roman" charset="0"/>
                <a:ea typeface="ＭＳ Ｐゴシック" charset="-128"/>
                <a:cs typeface="Times New Roman" charset="0"/>
              </a:rPr>
              <a:t> </a:t>
            </a:r>
            <a:endParaRPr lang="en-US" altLang="en-US" b="0" dirty="0">
              <a:latin typeface="Times New Roman" charset="0"/>
              <a:ea typeface="ＭＳ Ｐゴシック" charset="-128"/>
              <a:cs typeface="Times New Roman" charset="0"/>
            </a:endParaRPr>
          </a:p>
          <a:p>
            <a:pPr lvl="1"/>
            <a:r>
              <a:rPr lang="en-US" altLang="en-US" dirty="0">
                <a:latin typeface="Times New Roman" charset="0"/>
                <a:ea typeface="ＭＳ Ｐゴシック" charset="-128"/>
                <a:cs typeface="Times New Roman" charset="0"/>
              </a:rPr>
              <a:t>The </a:t>
            </a:r>
            <a:r>
              <a:rPr kumimoji="1" lang="en-US" altLang="en-US" i="1" dirty="0" err="1">
                <a:latin typeface="Symbol" charset="2"/>
                <a:ea typeface="ＭＳ Ｐゴシック" charset="-128"/>
                <a:cs typeface="Times New Roman" charset="0"/>
              </a:rPr>
              <a:t>λ</a:t>
            </a:r>
            <a:r>
              <a:rPr lang="en-US" altLang="en-US" i="1" baseline="-25000" dirty="0" err="1">
                <a:latin typeface="Times New Roman" charset="0"/>
                <a:ea typeface="ＭＳ Ｐゴシック" charset="-128"/>
                <a:cs typeface="Times New Roman" charset="0"/>
              </a:rPr>
              <a:t>ij</a:t>
            </a:r>
            <a:r>
              <a:rPr lang="ja-JP" altLang="en-US" i="1" dirty="0">
                <a:latin typeface="Times New Roman" charset="0"/>
                <a:ea typeface="ＭＳ Ｐゴシック" charset="-128"/>
                <a:cs typeface="Times New Roman" charset="0"/>
              </a:rPr>
              <a:t>’</a:t>
            </a:r>
            <a:r>
              <a:rPr lang="en-US" altLang="ja-JP" dirty="0">
                <a:latin typeface="Times New Roman" charset="0"/>
                <a:ea typeface="ＭＳ Ｐゴシック" charset="-128"/>
                <a:cs typeface="Times New Roman" charset="0"/>
              </a:rPr>
              <a:t>s are </a:t>
            </a:r>
            <a:r>
              <a:rPr lang="en-US" altLang="ja-JP" dirty="0">
                <a:solidFill>
                  <a:schemeClr val="accent1">
                    <a:lumMod val="75000"/>
                  </a:schemeClr>
                </a:solidFill>
                <a:latin typeface="Times New Roman" charset="0"/>
                <a:ea typeface="ＭＳ Ｐゴシック" charset="-128"/>
                <a:cs typeface="Times New Roman" charset="0"/>
              </a:rPr>
              <a:t>unknown in advance </a:t>
            </a:r>
          </a:p>
          <a:p>
            <a:pPr lvl="1"/>
            <a:endParaRPr lang="en-US" altLang="en-US" dirty="0">
              <a:solidFill>
                <a:schemeClr val="accent2"/>
              </a:solidFill>
              <a:latin typeface="Times New Roman" charset="0"/>
              <a:ea typeface="ＭＳ Ｐゴシック" charset="-128"/>
              <a:cs typeface="Times New Roman" charset="0"/>
            </a:endParaRPr>
          </a:p>
          <a:p>
            <a:pPr lvl="1"/>
            <a:endParaRPr lang="en-US" altLang="en-US" dirty="0">
              <a:solidFill>
                <a:schemeClr val="accent2"/>
              </a:solidFill>
              <a:latin typeface="Times New Roman" charset="0"/>
              <a:ea typeface="ＭＳ Ｐゴシック" charset="-128"/>
              <a:cs typeface="Times New Roman" charset="0"/>
            </a:endParaRPr>
          </a:p>
          <a:p>
            <a:r>
              <a:rPr lang="en-US" altLang="en-US" dirty="0">
                <a:latin typeface="Times New Roman" charset="0"/>
                <a:ea typeface="ＭＳ Ｐゴシック" charset="-128"/>
                <a:cs typeface="Times New Roman" charset="0"/>
              </a:rPr>
              <a:t>Time-slotted system</a:t>
            </a:r>
            <a:r>
              <a:rPr lang="en-US" altLang="en-US" sz="1600" dirty="0">
                <a:latin typeface="Times New Roman" charset="0"/>
                <a:ea typeface="ＭＳ Ｐゴシック" charset="-128"/>
                <a:cs typeface="Times New Roman" charset="0"/>
              </a:rPr>
              <a:t> </a:t>
            </a:r>
          </a:p>
          <a:p>
            <a:pPr lvl="1"/>
            <a:endParaRPr lang="en-US" altLang="en-US" dirty="0">
              <a:solidFill>
                <a:schemeClr val="accent2"/>
              </a:solidFill>
              <a:latin typeface="Times New Roman" charset="0"/>
              <a:ea typeface="ＭＳ Ｐゴシック" charset="-128"/>
              <a:cs typeface="Times New Roman" charset="0"/>
            </a:endParaRPr>
          </a:p>
          <a:p>
            <a:pPr lvl="1"/>
            <a:endParaRPr lang="en-US" altLang="en-US" dirty="0">
              <a:solidFill>
                <a:schemeClr val="accent2"/>
              </a:solidFill>
              <a:latin typeface="Times New Roman" charset="0"/>
              <a:ea typeface="ＭＳ Ｐゴシック" charset="-128"/>
              <a:cs typeface="Times New Roman" charset="0"/>
            </a:endParaRPr>
          </a:p>
        </p:txBody>
      </p:sp>
      <p:grpSp>
        <p:nvGrpSpPr>
          <p:cNvPr id="11267" name="Group 80"/>
          <p:cNvGrpSpPr>
            <a:grpSpLocks/>
          </p:cNvGrpSpPr>
          <p:nvPr/>
        </p:nvGrpSpPr>
        <p:grpSpPr bwMode="auto">
          <a:xfrm>
            <a:off x="5029200" y="5257800"/>
            <a:ext cx="2792413" cy="1371600"/>
            <a:chOff x="2169" y="626"/>
            <a:chExt cx="1759" cy="864"/>
          </a:xfrm>
        </p:grpSpPr>
        <p:sp>
          <p:nvSpPr>
            <p:cNvPr id="11319" name="Line 2"/>
            <p:cNvSpPr>
              <a:spLocks noChangeShapeType="1"/>
            </p:cNvSpPr>
            <p:nvPr/>
          </p:nvSpPr>
          <p:spPr bwMode="auto">
            <a:xfrm>
              <a:off x="2322" y="648"/>
              <a:ext cx="0" cy="84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20" name="Line 3"/>
            <p:cNvSpPr>
              <a:spLocks noChangeShapeType="1"/>
            </p:cNvSpPr>
            <p:nvPr/>
          </p:nvSpPr>
          <p:spPr bwMode="auto">
            <a:xfrm>
              <a:off x="2478" y="648"/>
              <a:ext cx="0" cy="84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21" name="Line 4"/>
            <p:cNvSpPr>
              <a:spLocks noChangeShapeType="1"/>
            </p:cNvSpPr>
            <p:nvPr/>
          </p:nvSpPr>
          <p:spPr bwMode="auto">
            <a:xfrm>
              <a:off x="2634" y="648"/>
              <a:ext cx="0" cy="84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22" name="Line 5"/>
            <p:cNvSpPr>
              <a:spLocks noChangeShapeType="1"/>
            </p:cNvSpPr>
            <p:nvPr/>
          </p:nvSpPr>
          <p:spPr bwMode="auto">
            <a:xfrm>
              <a:off x="2787" y="648"/>
              <a:ext cx="0" cy="84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23" name="Line 6"/>
            <p:cNvSpPr>
              <a:spLocks noChangeShapeType="1"/>
            </p:cNvSpPr>
            <p:nvPr/>
          </p:nvSpPr>
          <p:spPr bwMode="auto">
            <a:xfrm>
              <a:off x="2935" y="648"/>
              <a:ext cx="0" cy="84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24" name="Line 7"/>
            <p:cNvSpPr>
              <a:spLocks noChangeShapeType="1"/>
            </p:cNvSpPr>
            <p:nvPr/>
          </p:nvSpPr>
          <p:spPr bwMode="auto">
            <a:xfrm>
              <a:off x="3092" y="648"/>
              <a:ext cx="0" cy="84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25" name="Rectangle 37"/>
            <p:cNvSpPr>
              <a:spLocks noChangeArrowheads="1"/>
            </p:cNvSpPr>
            <p:nvPr/>
          </p:nvSpPr>
          <p:spPr bwMode="auto">
            <a:xfrm>
              <a:off x="2169" y="752"/>
              <a:ext cx="153" cy="144"/>
            </a:xfrm>
            <a:prstGeom prst="rect">
              <a:avLst/>
            </a:prstGeom>
            <a:solidFill>
              <a:schemeClr val="accent1"/>
            </a:solidFill>
            <a:ln w="952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26" name="Rectangle 38"/>
            <p:cNvSpPr>
              <a:spLocks noChangeArrowheads="1"/>
            </p:cNvSpPr>
            <p:nvPr/>
          </p:nvSpPr>
          <p:spPr bwMode="auto">
            <a:xfrm>
              <a:off x="2322" y="944"/>
              <a:ext cx="154" cy="144"/>
            </a:xfrm>
            <a:prstGeom prst="rect">
              <a:avLst/>
            </a:prstGeom>
            <a:solidFill>
              <a:schemeClr val="accent2"/>
            </a:solidFill>
            <a:ln w="952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27" name="Line 39"/>
            <p:cNvSpPr>
              <a:spLocks noChangeShapeType="1"/>
            </p:cNvSpPr>
            <p:nvPr/>
          </p:nvSpPr>
          <p:spPr bwMode="auto">
            <a:xfrm>
              <a:off x="2169" y="626"/>
              <a:ext cx="0" cy="864"/>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28" name="Line 40"/>
            <p:cNvSpPr>
              <a:spLocks noChangeShapeType="1"/>
            </p:cNvSpPr>
            <p:nvPr/>
          </p:nvSpPr>
          <p:spPr bwMode="auto">
            <a:xfrm>
              <a:off x="3250" y="648"/>
              <a:ext cx="0" cy="84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29" name="Line 41"/>
            <p:cNvSpPr>
              <a:spLocks noChangeShapeType="1"/>
            </p:cNvSpPr>
            <p:nvPr/>
          </p:nvSpPr>
          <p:spPr bwMode="auto">
            <a:xfrm>
              <a:off x="3405" y="648"/>
              <a:ext cx="0" cy="84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30" name="Line 42"/>
            <p:cNvSpPr>
              <a:spLocks noChangeShapeType="1"/>
            </p:cNvSpPr>
            <p:nvPr/>
          </p:nvSpPr>
          <p:spPr bwMode="auto">
            <a:xfrm>
              <a:off x="3559" y="648"/>
              <a:ext cx="0" cy="84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31" name="Line 43"/>
            <p:cNvSpPr>
              <a:spLocks noChangeShapeType="1"/>
            </p:cNvSpPr>
            <p:nvPr/>
          </p:nvSpPr>
          <p:spPr bwMode="auto">
            <a:xfrm>
              <a:off x="3714" y="648"/>
              <a:ext cx="0" cy="84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32" name="Line 44"/>
            <p:cNvSpPr>
              <a:spLocks noChangeShapeType="1"/>
            </p:cNvSpPr>
            <p:nvPr/>
          </p:nvSpPr>
          <p:spPr bwMode="auto">
            <a:xfrm>
              <a:off x="3716" y="648"/>
              <a:ext cx="0" cy="84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33" name="Rectangle 45"/>
            <p:cNvSpPr>
              <a:spLocks noChangeArrowheads="1"/>
            </p:cNvSpPr>
            <p:nvPr/>
          </p:nvSpPr>
          <p:spPr bwMode="auto">
            <a:xfrm>
              <a:off x="2479" y="1346"/>
              <a:ext cx="154" cy="144"/>
            </a:xfrm>
            <a:prstGeom prst="rect">
              <a:avLst/>
            </a:prstGeom>
            <a:solidFill>
              <a:srgbClr val="C20A06"/>
            </a:solidFill>
            <a:ln w="952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34" name="Rectangle 46"/>
            <p:cNvSpPr>
              <a:spLocks noChangeArrowheads="1"/>
            </p:cNvSpPr>
            <p:nvPr/>
          </p:nvSpPr>
          <p:spPr bwMode="auto">
            <a:xfrm>
              <a:off x="2479" y="750"/>
              <a:ext cx="153" cy="144"/>
            </a:xfrm>
            <a:prstGeom prst="rect">
              <a:avLst/>
            </a:prstGeom>
            <a:solidFill>
              <a:schemeClr val="accent1"/>
            </a:solidFill>
            <a:ln w="952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35" name="Rectangle 47"/>
            <p:cNvSpPr>
              <a:spLocks noChangeArrowheads="1"/>
            </p:cNvSpPr>
            <p:nvPr/>
          </p:nvSpPr>
          <p:spPr bwMode="auto">
            <a:xfrm>
              <a:off x="2935" y="752"/>
              <a:ext cx="155" cy="144"/>
            </a:xfrm>
            <a:prstGeom prst="rect">
              <a:avLst/>
            </a:prstGeom>
            <a:solidFill>
              <a:schemeClr val="accent1"/>
            </a:solidFill>
            <a:ln w="952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36" name="Rectangle 48"/>
            <p:cNvSpPr>
              <a:spLocks noChangeArrowheads="1"/>
            </p:cNvSpPr>
            <p:nvPr/>
          </p:nvSpPr>
          <p:spPr bwMode="auto">
            <a:xfrm>
              <a:off x="2936" y="944"/>
              <a:ext cx="154" cy="144"/>
            </a:xfrm>
            <a:prstGeom prst="rect">
              <a:avLst/>
            </a:prstGeom>
            <a:solidFill>
              <a:schemeClr val="accent2"/>
            </a:solidFill>
            <a:ln w="952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37" name="Rectangle 49"/>
            <p:cNvSpPr>
              <a:spLocks noChangeArrowheads="1"/>
            </p:cNvSpPr>
            <p:nvPr/>
          </p:nvSpPr>
          <p:spPr bwMode="auto">
            <a:xfrm>
              <a:off x="2785" y="1346"/>
              <a:ext cx="150" cy="144"/>
            </a:xfrm>
            <a:prstGeom prst="rect">
              <a:avLst/>
            </a:prstGeom>
            <a:solidFill>
              <a:srgbClr val="C20A06"/>
            </a:solidFill>
            <a:ln w="952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38" name="Rectangle 50"/>
            <p:cNvSpPr>
              <a:spLocks noChangeArrowheads="1"/>
            </p:cNvSpPr>
            <p:nvPr/>
          </p:nvSpPr>
          <p:spPr bwMode="auto">
            <a:xfrm>
              <a:off x="2169" y="1136"/>
              <a:ext cx="153" cy="144"/>
            </a:xfrm>
            <a:prstGeom prst="rect">
              <a:avLst/>
            </a:prstGeom>
            <a:solidFill>
              <a:schemeClr val="hlink"/>
            </a:solidFill>
            <a:ln w="952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39" name="Rectangle 51"/>
            <p:cNvSpPr>
              <a:spLocks noChangeArrowheads="1"/>
            </p:cNvSpPr>
            <p:nvPr/>
          </p:nvSpPr>
          <p:spPr bwMode="auto">
            <a:xfrm>
              <a:off x="2787" y="1136"/>
              <a:ext cx="147" cy="144"/>
            </a:xfrm>
            <a:prstGeom prst="rect">
              <a:avLst/>
            </a:prstGeom>
            <a:solidFill>
              <a:schemeClr val="hlink"/>
            </a:solidFill>
            <a:ln w="952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40" name="Line 52"/>
            <p:cNvSpPr>
              <a:spLocks noChangeShapeType="1"/>
            </p:cNvSpPr>
            <p:nvPr/>
          </p:nvSpPr>
          <p:spPr bwMode="auto">
            <a:xfrm>
              <a:off x="2171" y="896"/>
              <a:ext cx="175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341" name="Line 53"/>
            <p:cNvSpPr>
              <a:spLocks noChangeShapeType="1"/>
            </p:cNvSpPr>
            <p:nvPr/>
          </p:nvSpPr>
          <p:spPr bwMode="auto">
            <a:xfrm>
              <a:off x="2171" y="1088"/>
              <a:ext cx="175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342" name="Line 54"/>
            <p:cNvSpPr>
              <a:spLocks noChangeShapeType="1"/>
            </p:cNvSpPr>
            <p:nvPr/>
          </p:nvSpPr>
          <p:spPr bwMode="auto">
            <a:xfrm>
              <a:off x="2171" y="1280"/>
              <a:ext cx="175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343" name="Line 55"/>
            <p:cNvSpPr>
              <a:spLocks noChangeShapeType="1"/>
            </p:cNvSpPr>
            <p:nvPr/>
          </p:nvSpPr>
          <p:spPr bwMode="auto">
            <a:xfrm>
              <a:off x="2171" y="1490"/>
              <a:ext cx="175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344" name="Line 56"/>
            <p:cNvSpPr>
              <a:spLocks noChangeShapeType="1"/>
            </p:cNvSpPr>
            <p:nvPr/>
          </p:nvSpPr>
          <p:spPr bwMode="auto">
            <a:xfrm>
              <a:off x="3178" y="1178"/>
              <a:ext cx="409" cy="0"/>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1268" name="Group 81"/>
          <p:cNvGrpSpPr>
            <a:grpSpLocks/>
          </p:cNvGrpSpPr>
          <p:nvPr/>
        </p:nvGrpSpPr>
        <p:grpSpPr bwMode="auto">
          <a:xfrm>
            <a:off x="762000" y="1752600"/>
            <a:ext cx="7662863" cy="2673350"/>
            <a:chOff x="802" y="1945"/>
            <a:chExt cx="4827" cy="1684"/>
          </a:xfrm>
        </p:grpSpPr>
        <p:grpSp>
          <p:nvGrpSpPr>
            <p:cNvPr id="11269" name="Group 8"/>
            <p:cNvGrpSpPr>
              <a:grpSpLocks/>
            </p:cNvGrpSpPr>
            <p:nvPr/>
          </p:nvGrpSpPr>
          <p:grpSpPr bwMode="auto">
            <a:xfrm>
              <a:off x="2154" y="2192"/>
              <a:ext cx="1848" cy="1310"/>
              <a:chOff x="3734" y="748"/>
              <a:chExt cx="1848" cy="1310"/>
            </a:xfrm>
          </p:grpSpPr>
          <p:cxnSp>
            <p:nvCxnSpPr>
              <p:cNvPr id="11315" name="AutoShape 9"/>
              <p:cNvCxnSpPr>
                <a:cxnSpLocks noChangeShapeType="1"/>
              </p:cNvCxnSpPr>
              <p:nvPr/>
            </p:nvCxnSpPr>
            <p:spPr bwMode="auto">
              <a:xfrm>
                <a:off x="4612" y="748"/>
                <a:ext cx="800" cy="121"/>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16" name="AutoShape 10"/>
              <p:cNvCxnSpPr>
                <a:cxnSpLocks noChangeShapeType="1"/>
              </p:cNvCxnSpPr>
              <p:nvPr/>
            </p:nvCxnSpPr>
            <p:spPr bwMode="auto">
              <a:xfrm flipH="1">
                <a:off x="4646" y="1461"/>
                <a:ext cx="936" cy="367"/>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17" name="AutoShape 11"/>
              <p:cNvCxnSpPr>
                <a:cxnSpLocks noChangeShapeType="1"/>
              </p:cNvCxnSpPr>
              <p:nvPr/>
            </p:nvCxnSpPr>
            <p:spPr bwMode="auto">
              <a:xfrm flipH="1" flipV="1">
                <a:off x="4745" y="1151"/>
                <a:ext cx="576" cy="907"/>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18" name="AutoShape 12"/>
              <p:cNvCxnSpPr>
                <a:cxnSpLocks noChangeShapeType="1"/>
              </p:cNvCxnSpPr>
              <p:nvPr/>
            </p:nvCxnSpPr>
            <p:spPr bwMode="auto">
              <a:xfrm flipH="1" flipV="1">
                <a:off x="3734" y="1368"/>
                <a:ext cx="353" cy="626"/>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grpSp>
        <p:sp>
          <p:nvSpPr>
            <p:cNvPr id="11270" name="Rectangle 15"/>
            <p:cNvSpPr>
              <a:spLocks noChangeArrowheads="1"/>
            </p:cNvSpPr>
            <p:nvPr/>
          </p:nvSpPr>
          <p:spPr bwMode="black">
            <a:xfrm>
              <a:off x="1380" y="1945"/>
              <a:ext cx="92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kumimoji="1" lang="en-US" altLang="en-US" sz="1800" b="1" i="1">
                  <a:latin typeface="Symbol" charset="2"/>
                </a:rPr>
                <a:t>λ</a:t>
              </a:r>
              <a:r>
                <a:rPr kumimoji="1" lang="en-US" altLang="en-US" sz="1800" b="1" baseline="-25000">
                  <a:latin typeface="Times New Roman" charset="0"/>
                </a:rPr>
                <a:t>12 </a:t>
              </a:r>
              <a:r>
                <a:rPr kumimoji="1" lang="en-US" altLang="en-US" sz="1800" b="1">
                  <a:latin typeface="Times New Roman" charset="0"/>
                </a:rPr>
                <a:t>, </a:t>
              </a:r>
              <a:r>
                <a:rPr kumimoji="1" lang="en-US" altLang="en-US" sz="1800" b="1" i="1">
                  <a:latin typeface="Symbol" charset="2"/>
                </a:rPr>
                <a:t>λ</a:t>
              </a:r>
              <a:r>
                <a:rPr kumimoji="1" lang="en-US" altLang="en-US" sz="1800" b="1" baseline="-25000">
                  <a:latin typeface="Times New Roman" charset="0"/>
                </a:rPr>
                <a:t>14</a:t>
              </a:r>
              <a:r>
                <a:rPr kumimoji="1" lang="en-US" altLang="en-US" sz="1800" b="1">
                  <a:latin typeface="Times New Roman" charset="0"/>
                </a:rPr>
                <a:t> , </a:t>
              </a:r>
              <a:r>
                <a:rPr kumimoji="1" lang="en-US" altLang="en-US" sz="1800" b="1" i="1">
                  <a:latin typeface="Symbol" charset="2"/>
                </a:rPr>
                <a:t>λ</a:t>
              </a:r>
              <a:r>
                <a:rPr kumimoji="1" lang="en-US" altLang="en-US" sz="1800" b="1" baseline="-25000">
                  <a:latin typeface="Times New Roman" charset="0"/>
                </a:rPr>
                <a:t>16</a:t>
              </a:r>
              <a:endParaRPr kumimoji="1" lang="en-US" altLang="en-US" sz="1800" b="1">
                <a:latin typeface="Times New Roman" charset="0"/>
              </a:endParaRPr>
            </a:p>
          </p:txBody>
        </p:sp>
        <p:cxnSp>
          <p:nvCxnSpPr>
            <p:cNvPr id="11271" name="AutoShape 16"/>
            <p:cNvCxnSpPr>
              <a:cxnSpLocks noChangeShapeType="1"/>
              <a:stCxn id="11275" idx="2"/>
              <a:endCxn id="11273" idx="6"/>
            </p:cNvCxnSpPr>
            <p:nvPr/>
          </p:nvCxnSpPr>
          <p:spPr bwMode="auto">
            <a:xfrm flipH="1">
              <a:off x="2245" y="2546"/>
              <a:ext cx="770" cy="195"/>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272" name="AutoShape 17"/>
            <p:cNvCxnSpPr>
              <a:cxnSpLocks noChangeShapeType="1"/>
              <a:stCxn id="11274" idx="2"/>
              <a:endCxn id="11273" idx="7"/>
            </p:cNvCxnSpPr>
            <p:nvPr/>
          </p:nvCxnSpPr>
          <p:spPr bwMode="auto">
            <a:xfrm flipH="1">
              <a:off x="2219" y="2194"/>
              <a:ext cx="637" cy="495"/>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1273" name="Oval 18"/>
            <p:cNvSpPr>
              <a:spLocks noChangeArrowheads="1"/>
            </p:cNvSpPr>
            <p:nvPr/>
          </p:nvSpPr>
          <p:spPr bwMode="auto">
            <a:xfrm>
              <a:off x="2067" y="2667"/>
              <a:ext cx="178" cy="147"/>
            </a:xfrm>
            <a:prstGeom prst="ellipse">
              <a:avLst/>
            </a:prstGeom>
            <a:solidFill>
              <a:schemeClr val="accent2"/>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2</a:t>
              </a:r>
              <a:endParaRPr lang="he-IL" altLang="en-US" sz="1600">
                <a:solidFill>
                  <a:srgbClr val="000000"/>
                </a:solidFill>
                <a:latin typeface="Times New Roman" charset="0"/>
              </a:endParaRPr>
            </a:p>
          </p:txBody>
        </p:sp>
        <p:sp>
          <p:nvSpPr>
            <p:cNvPr id="11274" name="Oval 19"/>
            <p:cNvSpPr>
              <a:spLocks noChangeArrowheads="1"/>
            </p:cNvSpPr>
            <p:nvPr/>
          </p:nvSpPr>
          <p:spPr bwMode="auto">
            <a:xfrm>
              <a:off x="2856" y="2120"/>
              <a:ext cx="178" cy="147"/>
            </a:xfrm>
            <a:prstGeom prst="ellipse">
              <a:avLst/>
            </a:prstGeom>
            <a:solidFill>
              <a:schemeClr val="accent2"/>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1</a:t>
              </a:r>
              <a:endParaRPr lang="he-IL" altLang="en-US" sz="1600">
                <a:solidFill>
                  <a:srgbClr val="000000"/>
                </a:solidFill>
                <a:latin typeface="Times New Roman" charset="0"/>
              </a:endParaRPr>
            </a:p>
          </p:txBody>
        </p:sp>
        <p:sp>
          <p:nvSpPr>
            <p:cNvPr id="11275" name="Oval 20"/>
            <p:cNvSpPr>
              <a:spLocks noChangeArrowheads="1"/>
            </p:cNvSpPr>
            <p:nvPr/>
          </p:nvSpPr>
          <p:spPr bwMode="auto">
            <a:xfrm>
              <a:off x="3015" y="2472"/>
              <a:ext cx="178" cy="147"/>
            </a:xfrm>
            <a:prstGeom prst="ellipse">
              <a:avLst/>
            </a:prstGeom>
            <a:solidFill>
              <a:schemeClr val="accent2"/>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3</a:t>
              </a:r>
              <a:endParaRPr lang="he-IL" altLang="en-US" sz="1600">
                <a:solidFill>
                  <a:srgbClr val="000000"/>
                </a:solidFill>
                <a:latin typeface="Times New Roman" charset="0"/>
              </a:endParaRPr>
            </a:p>
          </p:txBody>
        </p:sp>
        <p:cxnSp>
          <p:nvCxnSpPr>
            <p:cNvPr id="11276" name="AutoShape 21"/>
            <p:cNvCxnSpPr>
              <a:cxnSpLocks noChangeShapeType="1"/>
              <a:stCxn id="11275" idx="7"/>
              <a:endCxn id="11281" idx="3"/>
            </p:cNvCxnSpPr>
            <p:nvPr/>
          </p:nvCxnSpPr>
          <p:spPr bwMode="auto">
            <a:xfrm flipV="1">
              <a:off x="3167" y="2366"/>
              <a:ext cx="692" cy="12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277" name="AutoShape 22"/>
            <p:cNvCxnSpPr>
              <a:cxnSpLocks noChangeShapeType="1"/>
              <a:stCxn id="11278" idx="1"/>
              <a:endCxn id="11273" idx="5"/>
            </p:cNvCxnSpPr>
            <p:nvPr/>
          </p:nvCxnSpPr>
          <p:spPr bwMode="auto">
            <a:xfrm flipH="1" flipV="1">
              <a:off x="2219" y="2792"/>
              <a:ext cx="697" cy="429"/>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1278" name="Oval 23"/>
            <p:cNvSpPr>
              <a:spLocks noChangeArrowheads="1"/>
            </p:cNvSpPr>
            <p:nvPr/>
          </p:nvSpPr>
          <p:spPr bwMode="auto">
            <a:xfrm>
              <a:off x="2890" y="3200"/>
              <a:ext cx="178" cy="147"/>
            </a:xfrm>
            <a:prstGeom prst="ellipse">
              <a:avLst/>
            </a:prstGeom>
            <a:solidFill>
              <a:schemeClr val="accent2"/>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5</a:t>
              </a:r>
              <a:endParaRPr lang="he-IL" altLang="en-US" sz="1600">
                <a:solidFill>
                  <a:srgbClr val="000000"/>
                </a:solidFill>
                <a:latin typeface="Times New Roman" charset="0"/>
              </a:endParaRPr>
            </a:p>
          </p:txBody>
        </p:sp>
        <p:sp>
          <p:nvSpPr>
            <p:cNvPr id="11279" name="Oval 24"/>
            <p:cNvSpPr>
              <a:spLocks noChangeArrowheads="1"/>
            </p:cNvSpPr>
            <p:nvPr/>
          </p:nvSpPr>
          <p:spPr bwMode="auto">
            <a:xfrm>
              <a:off x="4004" y="2833"/>
              <a:ext cx="178" cy="147"/>
            </a:xfrm>
            <a:prstGeom prst="ellipse">
              <a:avLst/>
            </a:prstGeom>
            <a:solidFill>
              <a:schemeClr val="accent2"/>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6</a:t>
              </a:r>
              <a:endParaRPr lang="he-IL" altLang="en-US" sz="1600">
                <a:solidFill>
                  <a:srgbClr val="000000"/>
                </a:solidFill>
                <a:latin typeface="Times New Roman" charset="0"/>
              </a:endParaRPr>
            </a:p>
          </p:txBody>
        </p:sp>
        <p:cxnSp>
          <p:nvCxnSpPr>
            <p:cNvPr id="11280" name="AutoShape 25"/>
            <p:cNvCxnSpPr>
              <a:cxnSpLocks noChangeShapeType="1"/>
              <a:stCxn id="11281" idx="4"/>
              <a:endCxn id="11279" idx="0"/>
            </p:cNvCxnSpPr>
            <p:nvPr/>
          </p:nvCxnSpPr>
          <p:spPr bwMode="auto">
            <a:xfrm>
              <a:off x="3923" y="2388"/>
              <a:ext cx="170" cy="445"/>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1281" name="Oval 26"/>
            <p:cNvSpPr>
              <a:spLocks noChangeArrowheads="1"/>
            </p:cNvSpPr>
            <p:nvPr/>
          </p:nvSpPr>
          <p:spPr bwMode="auto">
            <a:xfrm>
              <a:off x="3834" y="2241"/>
              <a:ext cx="178" cy="147"/>
            </a:xfrm>
            <a:prstGeom prst="ellipse">
              <a:avLst/>
            </a:prstGeom>
            <a:solidFill>
              <a:schemeClr val="accent2"/>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4</a:t>
              </a:r>
              <a:endParaRPr lang="he-IL" altLang="en-US" sz="1600">
                <a:solidFill>
                  <a:srgbClr val="000000"/>
                </a:solidFill>
                <a:latin typeface="Times New Roman" charset="0"/>
              </a:endParaRPr>
            </a:p>
          </p:txBody>
        </p:sp>
        <p:sp>
          <p:nvSpPr>
            <p:cNvPr id="11282" name="Oval 27"/>
            <p:cNvSpPr>
              <a:spLocks noChangeArrowheads="1"/>
            </p:cNvSpPr>
            <p:nvPr/>
          </p:nvSpPr>
          <p:spPr bwMode="auto">
            <a:xfrm>
              <a:off x="2420" y="3440"/>
              <a:ext cx="178" cy="147"/>
            </a:xfrm>
            <a:prstGeom prst="ellipse">
              <a:avLst/>
            </a:prstGeom>
            <a:solidFill>
              <a:schemeClr val="accent2"/>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7</a:t>
              </a:r>
              <a:endParaRPr lang="he-IL" altLang="en-US" sz="1600">
                <a:solidFill>
                  <a:srgbClr val="000000"/>
                </a:solidFill>
                <a:latin typeface="Times New Roman" charset="0"/>
              </a:endParaRPr>
            </a:p>
          </p:txBody>
        </p:sp>
        <p:sp>
          <p:nvSpPr>
            <p:cNvPr id="11283" name="Oval 28"/>
            <p:cNvSpPr>
              <a:spLocks noChangeArrowheads="1"/>
            </p:cNvSpPr>
            <p:nvPr/>
          </p:nvSpPr>
          <p:spPr bwMode="auto">
            <a:xfrm>
              <a:off x="3717" y="3482"/>
              <a:ext cx="178" cy="147"/>
            </a:xfrm>
            <a:prstGeom prst="ellipse">
              <a:avLst/>
            </a:prstGeom>
            <a:solidFill>
              <a:schemeClr val="accent2"/>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8</a:t>
              </a:r>
              <a:endParaRPr lang="he-IL" altLang="en-US" sz="1600">
                <a:solidFill>
                  <a:srgbClr val="000000"/>
                </a:solidFill>
                <a:latin typeface="Times New Roman" charset="0"/>
              </a:endParaRPr>
            </a:p>
          </p:txBody>
        </p:sp>
        <p:cxnSp>
          <p:nvCxnSpPr>
            <p:cNvPr id="11284" name="AutoShape 29"/>
            <p:cNvCxnSpPr>
              <a:cxnSpLocks noChangeShapeType="1"/>
              <a:stCxn id="11275" idx="4"/>
              <a:endCxn id="11278" idx="0"/>
            </p:cNvCxnSpPr>
            <p:nvPr/>
          </p:nvCxnSpPr>
          <p:spPr bwMode="auto">
            <a:xfrm flipH="1">
              <a:off x="2980" y="2619"/>
              <a:ext cx="125" cy="581"/>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285" name="AutoShape 30"/>
            <p:cNvCxnSpPr>
              <a:cxnSpLocks noChangeShapeType="1"/>
              <a:stCxn id="11279" idx="4"/>
              <a:endCxn id="11283" idx="7"/>
            </p:cNvCxnSpPr>
            <p:nvPr/>
          </p:nvCxnSpPr>
          <p:spPr bwMode="auto">
            <a:xfrm flipH="1">
              <a:off x="3869" y="2980"/>
              <a:ext cx="224" cy="524"/>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286" name="AutoShape 31"/>
            <p:cNvCxnSpPr>
              <a:cxnSpLocks noChangeShapeType="1"/>
              <a:stCxn id="11278" idx="5"/>
              <a:endCxn id="11283" idx="2"/>
            </p:cNvCxnSpPr>
            <p:nvPr/>
          </p:nvCxnSpPr>
          <p:spPr bwMode="auto">
            <a:xfrm>
              <a:off x="3043" y="3325"/>
              <a:ext cx="674" cy="231"/>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287" name="AutoShape 32"/>
            <p:cNvCxnSpPr>
              <a:cxnSpLocks noChangeShapeType="1"/>
              <a:stCxn id="11283" idx="3"/>
              <a:endCxn id="11282" idx="6"/>
            </p:cNvCxnSpPr>
            <p:nvPr/>
          </p:nvCxnSpPr>
          <p:spPr bwMode="auto">
            <a:xfrm flipH="1" flipV="1">
              <a:off x="2598" y="3514"/>
              <a:ext cx="1145" cy="9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1288" name="Line 33"/>
            <p:cNvSpPr>
              <a:spLocks noChangeShapeType="1"/>
            </p:cNvSpPr>
            <p:nvPr/>
          </p:nvSpPr>
          <p:spPr bwMode="auto">
            <a:xfrm>
              <a:off x="954" y="2917"/>
              <a:ext cx="71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289" name="Rectangle 34"/>
            <p:cNvSpPr>
              <a:spLocks noChangeArrowheads="1"/>
            </p:cNvSpPr>
            <p:nvPr/>
          </p:nvSpPr>
          <p:spPr bwMode="black">
            <a:xfrm>
              <a:off x="866" y="2658"/>
              <a:ext cx="92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kumimoji="1" lang="en-US" altLang="en-US" sz="1800" b="1" i="1">
                  <a:latin typeface="Symbol" charset="2"/>
                </a:rPr>
                <a:t>λ</a:t>
              </a:r>
              <a:r>
                <a:rPr kumimoji="1" lang="en-US" altLang="en-US" sz="1800" b="1" baseline="-25000">
                  <a:latin typeface="Times New Roman" charset="0"/>
                </a:rPr>
                <a:t>21 </a:t>
              </a:r>
              <a:r>
                <a:rPr kumimoji="1" lang="en-US" altLang="en-US" sz="1800" b="1">
                  <a:latin typeface="Times New Roman" charset="0"/>
                </a:rPr>
                <a:t>, </a:t>
              </a:r>
              <a:r>
                <a:rPr kumimoji="1" lang="en-US" altLang="en-US" sz="1800" b="1" i="1">
                  <a:latin typeface="Symbol" charset="2"/>
                </a:rPr>
                <a:t>λ</a:t>
              </a:r>
              <a:r>
                <a:rPr kumimoji="1" lang="en-US" altLang="en-US" sz="1800" b="1" baseline="-25000">
                  <a:latin typeface="Times New Roman" charset="0"/>
                </a:rPr>
                <a:t>24</a:t>
              </a:r>
              <a:r>
                <a:rPr kumimoji="1" lang="en-US" altLang="en-US" sz="1800" b="1">
                  <a:latin typeface="Times New Roman" charset="0"/>
                </a:rPr>
                <a:t> , </a:t>
              </a:r>
              <a:r>
                <a:rPr kumimoji="1" lang="en-US" altLang="en-US" sz="1800" b="1" i="1">
                  <a:latin typeface="Symbol" charset="2"/>
                </a:rPr>
                <a:t>λ</a:t>
              </a:r>
              <a:r>
                <a:rPr kumimoji="1" lang="en-US" altLang="en-US" sz="1800" b="1" baseline="-25000">
                  <a:latin typeface="Times New Roman" charset="0"/>
                </a:rPr>
                <a:t>28</a:t>
              </a:r>
              <a:endParaRPr kumimoji="1" lang="en-US" altLang="en-US" sz="1800" b="1">
                <a:latin typeface="Times New Roman" charset="0"/>
              </a:endParaRPr>
            </a:p>
          </p:txBody>
        </p:sp>
        <p:sp>
          <p:nvSpPr>
            <p:cNvPr id="11290" name="Rectangle 35"/>
            <p:cNvSpPr>
              <a:spLocks noChangeArrowheads="1"/>
            </p:cNvSpPr>
            <p:nvPr/>
          </p:nvSpPr>
          <p:spPr bwMode="black">
            <a:xfrm>
              <a:off x="4707" y="2596"/>
              <a:ext cx="92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r>
                <a:rPr kumimoji="1" lang="en-US" altLang="en-US" sz="1800" b="1" i="1">
                  <a:latin typeface="Symbol" charset="2"/>
                </a:rPr>
                <a:t>λ</a:t>
              </a:r>
              <a:r>
                <a:rPr kumimoji="1" lang="en-US" altLang="en-US" sz="1800" b="1" baseline="-25000">
                  <a:latin typeface="Times New Roman" charset="0"/>
                </a:rPr>
                <a:t>6</a:t>
              </a:r>
              <a:r>
                <a:rPr kumimoji="1" lang="en-US" altLang="en-US" sz="1800" b="1" i="1" baseline="-25000">
                  <a:latin typeface="Times New Roman" charset="0"/>
                </a:rPr>
                <a:t>i</a:t>
              </a:r>
              <a:r>
                <a:rPr kumimoji="1" lang="en-US" altLang="en-US" sz="1800" b="1" baseline="-25000">
                  <a:latin typeface="Times New Roman" charset="0"/>
                </a:rPr>
                <a:t> </a:t>
              </a:r>
              <a:r>
                <a:rPr kumimoji="1" lang="en-US" altLang="en-US" sz="1800" b="1">
                  <a:latin typeface="Times New Roman" charset="0"/>
                </a:rPr>
                <a:t>, </a:t>
              </a:r>
              <a:r>
                <a:rPr kumimoji="1" lang="en-US" altLang="en-US" sz="1800" b="1" i="1">
                  <a:latin typeface="Symbol" charset="2"/>
                </a:rPr>
                <a:t>...</a:t>
              </a:r>
              <a:endParaRPr kumimoji="1" lang="en-US" altLang="en-US" sz="1800" b="1">
                <a:latin typeface="Times New Roman" charset="0"/>
              </a:endParaRPr>
            </a:p>
          </p:txBody>
        </p:sp>
        <p:sp>
          <p:nvSpPr>
            <p:cNvPr id="11291" name="Line 36"/>
            <p:cNvSpPr>
              <a:spLocks noChangeShapeType="1"/>
            </p:cNvSpPr>
            <p:nvPr/>
          </p:nvSpPr>
          <p:spPr bwMode="auto">
            <a:xfrm>
              <a:off x="1462" y="2225"/>
              <a:ext cx="71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1292" name="Group 57"/>
            <p:cNvGrpSpPr>
              <a:grpSpLocks/>
            </p:cNvGrpSpPr>
            <p:nvPr/>
          </p:nvGrpSpPr>
          <p:grpSpPr bwMode="auto">
            <a:xfrm>
              <a:off x="1743" y="2848"/>
              <a:ext cx="363" cy="132"/>
              <a:chOff x="1659" y="3040"/>
              <a:chExt cx="363" cy="132"/>
            </a:xfrm>
          </p:grpSpPr>
          <p:sp>
            <p:nvSpPr>
              <p:cNvPr id="11310" name="Rectangle 58"/>
              <p:cNvSpPr>
                <a:spLocks noChangeArrowheads="1"/>
              </p:cNvSpPr>
              <p:nvPr/>
            </p:nvSpPr>
            <p:spPr bwMode="auto">
              <a:xfrm>
                <a:off x="1822" y="3040"/>
                <a:ext cx="64" cy="132"/>
              </a:xfrm>
              <a:prstGeom prst="rect">
                <a:avLst/>
              </a:prstGeom>
              <a:solidFill>
                <a:srgbClr val="C20A06"/>
              </a:solidFill>
              <a:ln w="2857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11" name="Rectangle 59"/>
              <p:cNvSpPr>
                <a:spLocks noChangeArrowheads="1"/>
              </p:cNvSpPr>
              <p:nvPr/>
            </p:nvSpPr>
            <p:spPr bwMode="auto">
              <a:xfrm>
                <a:off x="1890" y="3040"/>
                <a:ext cx="64" cy="132"/>
              </a:xfrm>
              <a:prstGeom prst="rect">
                <a:avLst/>
              </a:prstGeom>
              <a:solidFill>
                <a:srgbClr val="C20A06"/>
              </a:solidFill>
              <a:ln w="2857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12" name="Rectangle 60"/>
              <p:cNvSpPr>
                <a:spLocks noChangeArrowheads="1"/>
              </p:cNvSpPr>
              <p:nvPr/>
            </p:nvSpPr>
            <p:spPr bwMode="auto">
              <a:xfrm>
                <a:off x="1959" y="3040"/>
                <a:ext cx="63" cy="132"/>
              </a:xfrm>
              <a:prstGeom prst="rect">
                <a:avLst/>
              </a:prstGeom>
              <a:solidFill>
                <a:srgbClr val="C20A06"/>
              </a:solidFill>
              <a:ln w="2857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13" name="Line 61"/>
              <p:cNvSpPr>
                <a:spLocks noChangeShapeType="1"/>
              </p:cNvSpPr>
              <p:nvPr/>
            </p:nvSpPr>
            <p:spPr bwMode="auto">
              <a:xfrm flipH="1">
                <a:off x="1659" y="3040"/>
                <a:ext cx="1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14" name="Line 62"/>
              <p:cNvSpPr>
                <a:spLocks noChangeShapeType="1"/>
              </p:cNvSpPr>
              <p:nvPr/>
            </p:nvSpPr>
            <p:spPr bwMode="auto">
              <a:xfrm flipH="1">
                <a:off x="1659" y="3172"/>
                <a:ext cx="1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93" name="Rectangle 63"/>
            <p:cNvSpPr>
              <a:spLocks noChangeArrowheads="1"/>
            </p:cNvSpPr>
            <p:nvPr/>
          </p:nvSpPr>
          <p:spPr bwMode="auto">
            <a:xfrm>
              <a:off x="802" y="2840"/>
              <a:ext cx="64" cy="132"/>
            </a:xfrm>
            <a:prstGeom prst="rect">
              <a:avLst/>
            </a:prstGeom>
            <a:solidFill>
              <a:srgbClr val="C20A06"/>
            </a:solidFill>
            <a:ln w="2857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grpSp>
          <p:nvGrpSpPr>
            <p:cNvPr id="11294" name="Group 64"/>
            <p:cNvGrpSpPr>
              <a:grpSpLocks/>
            </p:cNvGrpSpPr>
            <p:nvPr/>
          </p:nvGrpSpPr>
          <p:grpSpPr bwMode="auto">
            <a:xfrm>
              <a:off x="2238" y="2159"/>
              <a:ext cx="363" cy="132"/>
              <a:chOff x="1659" y="3040"/>
              <a:chExt cx="363" cy="132"/>
            </a:xfrm>
          </p:grpSpPr>
          <p:sp>
            <p:nvSpPr>
              <p:cNvPr id="11305" name="Rectangle 65"/>
              <p:cNvSpPr>
                <a:spLocks noChangeArrowheads="1"/>
              </p:cNvSpPr>
              <p:nvPr/>
            </p:nvSpPr>
            <p:spPr bwMode="auto">
              <a:xfrm>
                <a:off x="1822" y="3040"/>
                <a:ext cx="64" cy="132"/>
              </a:xfrm>
              <a:prstGeom prst="rect">
                <a:avLst/>
              </a:prstGeom>
              <a:solidFill>
                <a:srgbClr val="C20A06"/>
              </a:solidFill>
              <a:ln w="2857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06" name="Rectangle 66"/>
              <p:cNvSpPr>
                <a:spLocks noChangeArrowheads="1"/>
              </p:cNvSpPr>
              <p:nvPr/>
            </p:nvSpPr>
            <p:spPr bwMode="auto">
              <a:xfrm>
                <a:off x="1890" y="3040"/>
                <a:ext cx="64" cy="132"/>
              </a:xfrm>
              <a:prstGeom prst="rect">
                <a:avLst/>
              </a:prstGeom>
              <a:solidFill>
                <a:srgbClr val="C20A06"/>
              </a:solidFill>
              <a:ln w="2857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07" name="Rectangle 67"/>
              <p:cNvSpPr>
                <a:spLocks noChangeArrowheads="1"/>
              </p:cNvSpPr>
              <p:nvPr/>
            </p:nvSpPr>
            <p:spPr bwMode="auto">
              <a:xfrm>
                <a:off x="1959" y="3040"/>
                <a:ext cx="63" cy="132"/>
              </a:xfrm>
              <a:prstGeom prst="rect">
                <a:avLst/>
              </a:prstGeom>
              <a:solidFill>
                <a:srgbClr val="C20A06"/>
              </a:solidFill>
              <a:ln w="2857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08" name="Line 68"/>
              <p:cNvSpPr>
                <a:spLocks noChangeShapeType="1"/>
              </p:cNvSpPr>
              <p:nvPr/>
            </p:nvSpPr>
            <p:spPr bwMode="auto">
              <a:xfrm flipH="1">
                <a:off x="1659" y="3040"/>
                <a:ext cx="1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09" name="Line 69"/>
              <p:cNvSpPr>
                <a:spLocks noChangeShapeType="1"/>
              </p:cNvSpPr>
              <p:nvPr/>
            </p:nvSpPr>
            <p:spPr bwMode="auto">
              <a:xfrm flipH="1">
                <a:off x="1659" y="3172"/>
                <a:ext cx="1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95" name="Rectangle 70"/>
            <p:cNvSpPr>
              <a:spLocks noChangeArrowheads="1"/>
            </p:cNvSpPr>
            <p:nvPr/>
          </p:nvSpPr>
          <p:spPr bwMode="auto">
            <a:xfrm>
              <a:off x="1310" y="2159"/>
              <a:ext cx="64" cy="132"/>
            </a:xfrm>
            <a:prstGeom prst="rect">
              <a:avLst/>
            </a:prstGeom>
            <a:solidFill>
              <a:srgbClr val="C20A06"/>
            </a:solidFill>
            <a:ln w="2857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grpSp>
          <p:nvGrpSpPr>
            <p:cNvPr id="11296" name="Group 71"/>
            <p:cNvGrpSpPr>
              <a:grpSpLocks/>
            </p:cNvGrpSpPr>
            <p:nvPr/>
          </p:nvGrpSpPr>
          <p:grpSpPr bwMode="auto">
            <a:xfrm flipH="1">
              <a:off x="4320" y="2839"/>
              <a:ext cx="363" cy="132"/>
              <a:chOff x="1659" y="3040"/>
              <a:chExt cx="363" cy="132"/>
            </a:xfrm>
          </p:grpSpPr>
          <p:sp>
            <p:nvSpPr>
              <p:cNvPr id="11300" name="Rectangle 72"/>
              <p:cNvSpPr>
                <a:spLocks noChangeArrowheads="1"/>
              </p:cNvSpPr>
              <p:nvPr/>
            </p:nvSpPr>
            <p:spPr bwMode="auto">
              <a:xfrm>
                <a:off x="1822" y="3040"/>
                <a:ext cx="64" cy="132"/>
              </a:xfrm>
              <a:prstGeom prst="rect">
                <a:avLst/>
              </a:prstGeom>
              <a:solidFill>
                <a:srgbClr val="C20A06"/>
              </a:solidFill>
              <a:ln w="2857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01" name="Rectangle 73"/>
              <p:cNvSpPr>
                <a:spLocks noChangeArrowheads="1"/>
              </p:cNvSpPr>
              <p:nvPr/>
            </p:nvSpPr>
            <p:spPr bwMode="auto">
              <a:xfrm>
                <a:off x="1890" y="3040"/>
                <a:ext cx="64" cy="132"/>
              </a:xfrm>
              <a:prstGeom prst="rect">
                <a:avLst/>
              </a:prstGeom>
              <a:solidFill>
                <a:srgbClr val="C20A06"/>
              </a:solidFill>
              <a:ln w="2857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02" name="Rectangle 74"/>
              <p:cNvSpPr>
                <a:spLocks noChangeArrowheads="1"/>
              </p:cNvSpPr>
              <p:nvPr/>
            </p:nvSpPr>
            <p:spPr bwMode="auto">
              <a:xfrm>
                <a:off x="1959" y="3040"/>
                <a:ext cx="63" cy="132"/>
              </a:xfrm>
              <a:prstGeom prst="rect">
                <a:avLst/>
              </a:prstGeom>
              <a:solidFill>
                <a:srgbClr val="C20A06"/>
              </a:solidFill>
              <a:ln w="2857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303" name="Line 75"/>
              <p:cNvSpPr>
                <a:spLocks noChangeShapeType="1"/>
              </p:cNvSpPr>
              <p:nvPr/>
            </p:nvSpPr>
            <p:spPr bwMode="auto">
              <a:xfrm flipH="1">
                <a:off x="1659" y="3040"/>
                <a:ext cx="1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04" name="Line 76"/>
              <p:cNvSpPr>
                <a:spLocks noChangeShapeType="1"/>
              </p:cNvSpPr>
              <p:nvPr/>
            </p:nvSpPr>
            <p:spPr bwMode="auto">
              <a:xfrm flipH="1">
                <a:off x="1659" y="3172"/>
                <a:ext cx="1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97" name="Line 77"/>
            <p:cNvSpPr>
              <a:spLocks noChangeShapeType="1"/>
            </p:cNvSpPr>
            <p:nvPr/>
          </p:nvSpPr>
          <p:spPr bwMode="auto">
            <a:xfrm flipH="1">
              <a:off x="4683" y="2905"/>
              <a:ext cx="714" cy="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298" name="Rectangle 78"/>
            <p:cNvSpPr>
              <a:spLocks noChangeArrowheads="1"/>
            </p:cNvSpPr>
            <p:nvPr/>
          </p:nvSpPr>
          <p:spPr bwMode="auto">
            <a:xfrm flipH="1">
              <a:off x="5447" y="2839"/>
              <a:ext cx="64" cy="132"/>
            </a:xfrm>
            <a:prstGeom prst="rect">
              <a:avLst/>
            </a:prstGeom>
            <a:solidFill>
              <a:srgbClr val="C20A06"/>
            </a:solidFill>
            <a:ln w="28575">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endParaRPr lang="en-US" altLang="en-US"/>
            </a:p>
          </p:txBody>
        </p:sp>
        <p:sp>
          <p:nvSpPr>
            <p:cNvPr id="11299" name="Freeform 79"/>
            <p:cNvSpPr>
              <a:spLocks/>
            </p:cNvSpPr>
            <p:nvPr/>
          </p:nvSpPr>
          <p:spPr bwMode="auto">
            <a:xfrm>
              <a:off x="2117" y="2286"/>
              <a:ext cx="226" cy="306"/>
            </a:xfrm>
            <a:custGeom>
              <a:avLst/>
              <a:gdLst>
                <a:gd name="T0" fmla="*/ 43 w 226"/>
                <a:gd name="T1" fmla="*/ 306 h 306"/>
                <a:gd name="T2" fmla="*/ 223 w 226"/>
                <a:gd name="T3" fmla="*/ 162 h 306"/>
                <a:gd name="T4" fmla="*/ 25 w 226"/>
                <a:gd name="T5" fmla="*/ 96 h 306"/>
                <a:gd name="T6" fmla="*/ 73 w 226"/>
                <a:gd name="T7" fmla="*/ 0 h 306"/>
                <a:gd name="T8" fmla="*/ 0 60000 65536"/>
                <a:gd name="T9" fmla="*/ 0 60000 65536"/>
                <a:gd name="T10" fmla="*/ 0 60000 65536"/>
                <a:gd name="T11" fmla="*/ 0 60000 65536"/>
                <a:gd name="T12" fmla="*/ 0 w 226"/>
                <a:gd name="T13" fmla="*/ 0 h 306"/>
                <a:gd name="T14" fmla="*/ 226 w 226"/>
                <a:gd name="T15" fmla="*/ 306 h 306"/>
              </a:gdLst>
              <a:ahLst/>
              <a:cxnLst>
                <a:cxn ang="T8">
                  <a:pos x="T0" y="T1"/>
                </a:cxn>
                <a:cxn ang="T9">
                  <a:pos x="T2" y="T3"/>
                </a:cxn>
                <a:cxn ang="T10">
                  <a:pos x="T4" y="T5"/>
                </a:cxn>
                <a:cxn ang="T11">
                  <a:pos x="T6" y="T7"/>
                </a:cxn>
              </a:cxnLst>
              <a:rect l="T12" t="T13" r="T14" b="T15"/>
              <a:pathLst>
                <a:path w="226" h="306">
                  <a:moveTo>
                    <a:pt x="43" y="306"/>
                  </a:moveTo>
                  <a:cubicBezTo>
                    <a:pt x="134" y="251"/>
                    <a:pt x="226" y="197"/>
                    <a:pt x="223" y="162"/>
                  </a:cubicBezTo>
                  <a:cubicBezTo>
                    <a:pt x="220" y="127"/>
                    <a:pt x="50" y="123"/>
                    <a:pt x="25" y="96"/>
                  </a:cubicBezTo>
                  <a:cubicBezTo>
                    <a:pt x="0" y="69"/>
                    <a:pt x="36" y="34"/>
                    <a:pt x="73" y="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6">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6">
                                            <p:txEl>
                                              <p:pRg st="15" end="1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r>
              <a:rPr lang="en-US" altLang="en-US" dirty="0">
                <a:latin typeface="Times New Roman" charset="0"/>
                <a:ea typeface="ＭＳ Ｐゴシック" charset="-128"/>
                <a:cs typeface="Times New Roman" charset="0"/>
              </a:rPr>
              <a:t>Arrivals and Link Scheduling: Example  </a:t>
            </a:r>
          </a:p>
        </p:txBody>
      </p:sp>
      <p:sp>
        <p:nvSpPr>
          <p:cNvPr id="17410" name="Rectangle 3"/>
          <p:cNvSpPr>
            <a:spLocks noGrp="1" noChangeArrowheads="1"/>
          </p:cNvSpPr>
          <p:nvPr>
            <p:ph type="body" idx="1"/>
          </p:nvPr>
        </p:nvSpPr>
        <p:spPr>
          <a:xfrm>
            <a:off x="228600" y="1143000"/>
            <a:ext cx="4168775" cy="530225"/>
          </a:xfrm>
        </p:spPr>
        <p:txBody>
          <a:bodyPr/>
          <a:lstStyle/>
          <a:p>
            <a:r>
              <a:rPr lang="en-US" altLang="en-US">
                <a:latin typeface="Times New Roman" charset="0"/>
                <a:ea typeface="ＭＳ Ｐゴシック" charset="-128"/>
                <a:cs typeface="Times New Roman" charset="0"/>
              </a:rPr>
              <a:t>Example – primary interference</a:t>
            </a:r>
          </a:p>
        </p:txBody>
      </p:sp>
      <p:cxnSp>
        <p:nvCxnSpPr>
          <p:cNvPr id="17411" name="AutoShape 4"/>
          <p:cNvCxnSpPr>
            <a:cxnSpLocks noChangeShapeType="1"/>
            <a:stCxn id="17417" idx="6"/>
          </p:cNvCxnSpPr>
          <p:nvPr/>
        </p:nvCxnSpPr>
        <p:spPr bwMode="auto">
          <a:xfrm>
            <a:off x="4260850" y="2114550"/>
            <a:ext cx="1762125" cy="64611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7412" name="AutoShape 5"/>
          <p:cNvCxnSpPr>
            <a:cxnSpLocks noChangeShapeType="1"/>
            <a:endCxn id="17418" idx="5"/>
          </p:cNvCxnSpPr>
          <p:nvPr/>
        </p:nvCxnSpPr>
        <p:spPr bwMode="auto">
          <a:xfrm flipH="1" flipV="1">
            <a:off x="4581525" y="3371850"/>
            <a:ext cx="1241425" cy="203041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7413" name="AutoShape 6"/>
          <p:cNvCxnSpPr>
            <a:cxnSpLocks noChangeShapeType="1"/>
            <a:stCxn id="17423" idx="0"/>
          </p:cNvCxnSpPr>
          <p:nvPr/>
        </p:nvCxnSpPr>
        <p:spPr bwMode="auto">
          <a:xfrm flipH="1" flipV="1">
            <a:off x="2316163" y="3870325"/>
            <a:ext cx="4762" cy="1393825"/>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7414" name="AutoShape 7"/>
          <p:cNvCxnSpPr>
            <a:cxnSpLocks noChangeShapeType="1"/>
            <a:stCxn id="17418" idx="2"/>
            <a:endCxn id="17416" idx="6"/>
          </p:cNvCxnSpPr>
          <p:nvPr/>
        </p:nvCxnSpPr>
        <p:spPr bwMode="auto">
          <a:xfrm flipH="1">
            <a:off x="2517775" y="3257550"/>
            <a:ext cx="1727200" cy="454025"/>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7415" name="AutoShape 8"/>
          <p:cNvCxnSpPr>
            <a:cxnSpLocks noChangeShapeType="1"/>
            <a:stCxn id="17417" idx="2"/>
            <a:endCxn id="17416" idx="7"/>
          </p:cNvCxnSpPr>
          <p:nvPr/>
        </p:nvCxnSpPr>
        <p:spPr bwMode="auto">
          <a:xfrm flipH="1">
            <a:off x="2460625" y="2114550"/>
            <a:ext cx="1406525" cy="148113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7416" name="Oval 9"/>
          <p:cNvSpPr>
            <a:spLocks noChangeArrowheads="1"/>
          </p:cNvSpPr>
          <p:nvPr/>
        </p:nvSpPr>
        <p:spPr bwMode="auto">
          <a:xfrm>
            <a:off x="2124075" y="3548063"/>
            <a:ext cx="393700" cy="325437"/>
          </a:xfrm>
          <a:prstGeom prst="ellipse">
            <a:avLst/>
          </a:prstGeom>
          <a:solidFill>
            <a:schemeClr val="accent1"/>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2</a:t>
            </a:r>
          </a:p>
        </p:txBody>
      </p:sp>
      <p:sp>
        <p:nvSpPr>
          <p:cNvPr id="17417" name="Oval 10"/>
          <p:cNvSpPr>
            <a:spLocks noChangeArrowheads="1"/>
          </p:cNvSpPr>
          <p:nvPr/>
        </p:nvSpPr>
        <p:spPr bwMode="auto">
          <a:xfrm>
            <a:off x="3867150" y="1951038"/>
            <a:ext cx="393700" cy="327025"/>
          </a:xfrm>
          <a:prstGeom prst="ellipse">
            <a:avLst/>
          </a:prstGeom>
          <a:solidFill>
            <a:schemeClr val="accent1"/>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1</a:t>
            </a:r>
          </a:p>
        </p:txBody>
      </p:sp>
      <p:sp>
        <p:nvSpPr>
          <p:cNvPr id="17418" name="Oval 11"/>
          <p:cNvSpPr>
            <a:spLocks noChangeArrowheads="1"/>
          </p:cNvSpPr>
          <p:nvPr/>
        </p:nvSpPr>
        <p:spPr bwMode="auto">
          <a:xfrm>
            <a:off x="4244975" y="3094038"/>
            <a:ext cx="393700" cy="325437"/>
          </a:xfrm>
          <a:prstGeom prst="ellipse">
            <a:avLst/>
          </a:prstGeom>
          <a:solidFill>
            <a:schemeClr val="accent1"/>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3</a:t>
            </a:r>
          </a:p>
        </p:txBody>
      </p:sp>
      <p:cxnSp>
        <p:nvCxnSpPr>
          <p:cNvPr id="17419" name="AutoShape 12"/>
          <p:cNvCxnSpPr>
            <a:cxnSpLocks noChangeShapeType="1"/>
            <a:stCxn id="17418" idx="7"/>
            <a:endCxn id="17422" idx="3"/>
          </p:cNvCxnSpPr>
          <p:nvPr/>
        </p:nvCxnSpPr>
        <p:spPr bwMode="auto">
          <a:xfrm flipV="1">
            <a:off x="4581525" y="2879725"/>
            <a:ext cx="1503363" cy="26193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7420" name="Oval 13"/>
          <p:cNvSpPr>
            <a:spLocks noChangeArrowheads="1"/>
          </p:cNvSpPr>
          <p:nvPr/>
        </p:nvSpPr>
        <p:spPr bwMode="auto">
          <a:xfrm>
            <a:off x="6988175" y="3916363"/>
            <a:ext cx="393700" cy="327025"/>
          </a:xfrm>
          <a:prstGeom prst="ellipse">
            <a:avLst/>
          </a:prstGeom>
          <a:solidFill>
            <a:srgbClr val="FF6600"/>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6</a:t>
            </a:r>
          </a:p>
        </p:txBody>
      </p:sp>
      <p:cxnSp>
        <p:nvCxnSpPr>
          <p:cNvPr id="17421" name="AutoShape 14"/>
          <p:cNvCxnSpPr>
            <a:cxnSpLocks noChangeShapeType="1"/>
            <a:stCxn id="17422" idx="4"/>
            <a:endCxn id="17420" idx="0"/>
          </p:cNvCxnSpPr>
          <p:nvPr/>
        </p:nvCxnSpPr>
        <p:spPr bwMode="auto">
          <a:xfrm>
            <a:off x="6224588" y="2927350"/>
            <a:ext cx="960437" cy="989013"/>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7422" name="Oval 15"/>
          <p:cNvSpPr>
            <a:spLocks noChangeArrowheads="1"/>
          </p:cNvSpPr>
          <p:nvPr/>
        </p:nvSpPr>
        <p:spPr bwMode="auto">
          <a:xfrm>
            <a:off x="6027738" y="2600325"/>
            <a:ext cx="392112" cy="327025"/>
          </a:xfrm>
          <a:prstGeom prst="ellipse">
            <a:avLst/>
          </a:prstGeom>
          <a:solidFill>
            <a:schemeClr val="accent1"/>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4</a:t>
            </a:r>
          </a:p>
        </p:txBody>
      </p:sp>
      <p:sp>
        <p:nvSpPr>
          <p:cNvPr id="17423" name="Oval 16"/>
          <p:cNvSpPr>
            <a:spLocks noChangeArrowheads="1"/>
          </p:cNvSpPr>
          <p:nvPr/>
        </p:nvSpPr>
        <p:spPr bwMode="auto">
          <a:xfrm>
            <a:off x="2124075" y="5264150"/>
            <a:ext cx="393700" cy="327025"/>
          </a:xfrm>
          <a:prstGeom prst="ellipse">
            <a:avLst/>
          </a:prstGeom>
          <a:solidFill>
            <a:srgbClr val="FFFF00"/>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7</a:t>
            </a:r>
          </a:p>
        </p:txBody>
      </p:sp>
      <p:sp>
        <p:nvSpPr>
          <p:cNvPr id="17424" name="Oval 17"/>
          <p:cNvSpPr>
            <a:spLocks noChangeArrowheads="1"/>
          </p:cNvSpPr>
          <p:nvPr/>
        </p:nvSpPr>
        <p:spPr bwMode="auto">
          <a:xfrm>
            <a:off x="5768975" y="5357813"/>
            <a:ext cx="393700" cy="327025"/>
          </a:xfrm>
          <a:prstGeom prst="ellipse">
            <a:avLst/>
          </a:prstGeom>
          <a:solidFill>
            <a:schemeClr val="accent1"/>
          </a:solidFill>
          <a:ln w="12700">
            <a:solidFill>
              <a:schemeClr val="tx1"/>
            </a:solidFill>
            <a:round/>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a:r>
              <a:rPr lang="en-US" altLang="en-US" sz="1600">
                <a:solidFill>
                  <a:srgbClr val="000000"/>
                </a:solidFill>
                <a:latin typeface="Times New Roman" charset="0"/>
              </a:rPr>
              <a:t>8</a:t>
            </a:r>
          </a:p>
        </p:txBody>
      </p:sp>
      <p:cxnSp>
        <p:nvCxnSpPr>
          <p:cNvPr id="17425" name="AutoShape 18"/>
          <p:cNvCxnSpPr>
            <a:cxnSpLocks noChangeShapeType="1"/>
            <a:stCxn id="17420" idx="4"/>
            <a:endCxn id="17424" idx="7"/>
          </p:cNvCxnSpPr>
          <p:nvPr/>
        </p:nvCxnSpPr>
        <p:spPr bwMode="auto">
          <a:xfrm flipH="1">
            <a:off x="6105525" y="4243388"/>
            <a:ext cx="1079500" cy="1162050"/>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7426" name="AutoShape 19"/>
          <p:cNvCxnSpPr>
            <a:cxnSpLocks noChangeShapeType="1"/>
            <a:stCxn id="17424" idx="3"/>
            <a:endCxn id="17423" idx="6"/>
          </p:cNvCxnSpPr>
          <p:nvPr/>
        </p:nvCxnSpPr>
        <p:spPr bwMode="auto">
          <a:xfrm flipH="1" flipV="1">
            <a:off x="2517775" y="5427663"/>
            <a:ext cx="3308350" cy="209550"/>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239636" name="Rectangle 20"/>
          <p:cNvSpPr>
            <a:spLocks noChangeArrowheads="1"/>
          </p:cNvSpPr>
          <p:nvPr/>
        </p:nvSpPr>
        <p:spPr bwMode="auto">
          <a:xfrm>
            <a:off x="3352800" y="1828800"/>
            <a:ext cx="244475" cy="198438"/>
          </a:xfrm>
          <a:prstGeom prst="rect">
            <a:avLst/>
          </a:prstGeom>
          <a:solidFill>
            <a:srgbClr val="FF66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6</a:t>
            </a:r>
          </a:p>
        </p:txBody>
      </p:sp>
      <p:sp>
        <p:nvSpPr>
          <p:cNvPr id="17428" name="Line 21"/>
          <p:cNvSpPr>
            <a:spLocks noChangeShapeType="1"/>
          </p:cNvSpPr>
          <p:nvPr/>
        </p:nvSpPr>
        <p:spPr bwMode="auto">
          <a:xfrm>
            <a:off x="2581275" y="172243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29" name="Line 22"/>
          <p:cNvSpPr>
            <a:spLocks noChangeShapeType="1"/>
          </p:cNvSpPr>
          <p:nvPr/>
        </p:nvSpPr>
        <p:spPr bwMode="auto">
          <a:xfrm>
            <a:off x="2581275" y="210343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0" name="Line 23"/>
          <p:cNvSpPr>
            <a:spLocks noChangeShapeType="1"/>
          </p:cNvSpPr>
          <p:nvPr/>
        </p:nvSpPr>
        <p:spPr bwMode="auto">
          <a:xfrm>
            <a:off x="3648075" y="1722438"/>
            <a:ext cx="0" cy="381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640" name="Rectangle 24"/>
          <p:cNvSpPr>
            <a:spLocks noChangeArrowheads="1"/>
          </p:cNvSpPr>
          <p:nvPr/>
        </p:nvSpPr>
        <p:spPr bwMode="auto">
          <a:xfrm>
            <a:off x="3143250" y="1828800"/>
            <a:ext cx="244475" cy="198438"/>
          </a:xfrm>
          <a:prstGeom prst="rect">
            <a:avLst/>
          </a:prstGeom>
          <a:solidFill>
            <a:srgbClr val="FF66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6</a:t>
            </a:r>
          </a:p>
        </p:txBody>
      </p:sp>
      <p:sp>
        <p:nvSpPr>
          <p:cNvPr id="17432" name="Rectangle 25"/>
          <p:cNvSpPr>
            <a:spLocks noChangeArrowheads="1"/>
          </p:cNvSpPr>
          <p:nvPr/>
        </p:nvSpPr>
        <p:spPr bwMode="auto">
          <a:xfrm>
            <a:off x="2724150" y="1828800"/>
            <a:ext cx="244475" cy="198438"/>
          </a:xfrm>
          <a:prstGeom prst="rect">
            <a:avLst/>
          </a:prstGeom>
          <a:solidFill>
            <a:srgbClr val="FF66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6</a:t>
            </a:r>
          </a:p>
        </p:txBody>
      </p:sp>
      <p:sp>
        <p:nvSpPr>
          <p:cNvPr id="17433" name="Rectangle 26"/>
          <p:cNvSpPr>
            <a:spLocks noChangeArrowheads="1"/>
          </p:cNvSpPr>
          <p:nvPr/>
        </p:nvSpPr>
        <p:spPr bwMode="auto">
          <a:xfrm>
            <a:off x="2933700" y="1828800"/>
            <a:ext cx="244475" cy="198438"/>
          </a:xfrm>
          <a:prstGeom prst="rect">
            <a:avLst/>
          </a:prstGeom>
          <a:solidFill>
            <a:srgbClr val="FF66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6</a:t>
            </a:r>
          </a:p>
        </p:txBody>
      </p:sp>
      <p:sp>
        <p:nvSpPr>
          <p:cNvPr id="17434" name="Rectangle 27"/>
          <p:cNvSpPr>
            <a:spLocks noChangeArrowheads="1"/>
          </p:cNvSpPr>
          <p:nvPr/>
        </p:nvSpPr>
        <p:spPr bwMode="auto">
          <a:xfrm>
            <a:off x="2514600" y="1828800"/>
            <a:ext cx="244475" cy="198438"/>
          </a:xfrm>
          <a:prstGeom prst="rect">
            <a:avLst/>
          </a:prstGeom>
          <a:solidFill>
            <a:srgbClr val="FFFF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7</a:t>
            </a:r>
          </a:p>
        </p:txBody>
      </p:sp>
      <p:sp>
        <p:nvSpPr>
          <p:cNvPr id="239644" name="Rectangle 28"/>
          <p:cNvSpPr>
            <a:spLocks noChangeArrowheads="1"/>
          </p:cNvSpPr>
          <p:nvPr/>
        </p:nvSpPr>
        <p:spPr bwMode="auto">
          <a:xfrm>
            <a:off x="6972300" y="2228850"/>
            <a:ext cx="244475" cy="198438"/>
          </a:xfrm>
          <a:prstGeom prst="rect">
            <a:avLst/>
          </a:prstGeom>
          <a:solidFill>
            <a:srgbClr val="FF66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6</a:t>
            </a:r>
          </a:p>
        </p:txBody>
      </p:sp>
      <p:sp>
        <p:nvSpPr>
          <p:cNvPr id="17436" name="Line 29"/>
          <p:cNvSpPr>
            <a:spLocks noChangeShapeType="1"/>
          </p:cNvSpPr>
          <p:nvPr/>
        </p:nvSpPr>
        <p:spPr bwMode="auto">
          <a:xfrm>
            <a:off x="6200775" y="212248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7" name="Line 30"/>
          <p:cNvSpPr>
            <a:spLocks noChangeShapeType="1"/>
          </p:cNvSpPr>
          <p:nvPr/>
        </p:nvSpPr>
        <p:spPr bwMode="auto">
          <a:xfrm>
            <a:off x="6200775" y="250348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8" name="Line 31"/>
          <p:cNvSpPr>
            <a:spLocks noChangeShapeType="1"/>
          </p:cNvSpPr>
          <p:nvPr/>
        </p:nvSpPr>
        <p:spPr bwMode="auto">
          <a:xfrm>
            <a:off x="7267575" y="2122488"/>
            <a:ext cx="0" cy="381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9" name="Line 32"/>
          <p:cNvSpPr>
            <a:spLocks noChangeShapeType="1"/>
          </p:cNvSpPr>
          <p:nvPr/>
        </p:nvSpPr>
        <p:spPr bwMode="auto">
          <a:xfrm>
            <a:off x="7305675" y="347503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0" name="Line 33"/>
          <p:cNvSpPr>
            <a:spLocks noChangeShapeType="1"/>
          </p:cNvSpPr>
          <p:nvPr/>
        </p:nvSpPr>
        <p:spPr bwMode="auto">
          <a:xfrm>
            <a:off x="7305675" y="385603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1" name="Line 34"/>
          <p:cNvSpPr>
            <a:spLocks noChangeShapeType="1"/>
          </p:cNvSpPr>
          <p:nvPr/>
        </p:nvSpPr>
        <p:spPr bwMode="auto">
          <a:xfrm>
            <a:off x="8372475" y="3475038"/>
            <a:ext cx="0" cy="381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651" name="Rectangle 35"/>
          <p:cNvSpPr>
            <a:spLocks noChangeArrowheads="1"/>
          </p:cNvSpPr>
          <p:nvPr/>
        </p:nvSpPr>
        <p:spPr bwMode="auto">
          <a:xfrm>
            <a:off x="6172200" y="5867400"/>
            <a:ext cx="244475" cy="198438"/>
          </a:xfrm>
          <a:prstGeom prst="rect">
            <a:avLst/>
          </a:prstGeom>
          <a:solidFill>
            <a:srgbClr val="FFFF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7</a:t>
            </a:r>
          </a:p>
        </p:txBody>
      </p:sp>
      <p:sp>
        <p:nvSpPr>
          <p:cNvPr id="17443" name="Line 36"/>
          <p:cNvSpPr>
            <a:spLocks noChangeShapeType="1"/>
          </p:cNvSpPr>
          <p:nvPr/>
        </p:nvSpPr>
        <p:spPr bwMode="auto">
          <a:xfrm>
            <a:off x="5400675" y="576103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4" name="Line 37"/>
          <p:cNvSpPr>
            <a:spLocks noChangeShapeType="1"/>
          </p:cNvSpPr>
          <p:nvPr/>
        </p:nvSpPr>
        <p:spPr bwMode="auto">
          <a:xfrm>
            <a:off x="5400675" y="614203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5" name="Line 38"/>
          <p:cNvSpPr>
            <a:spLocks noChangeShapeType="1"/>
          </p:cNvSpPr>
          <p:nvPr/>
        </p:nvSpPr>
        <p:spPr bwMode="auto">
          <a:xfrm>
            <a:off x="6467475" y="5761038"/>
            <a:ext cx="0" cy="381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6" name="Rectangle 39"/>
          <p:cNvSpPr>
            <a:spLocks noChangeArrowheads="1"/>
          </p:cNvSpPr>
          <p:nvPr/>
        </p:nvSpPr>
        <p:spPr bwMode="auto">
          <a:xfrm>
            <a:off x="5962650" y="5867400"/>
            <a:ext cx="244475" cy="198438"/>
          </a:xfrm>
          <a:prstGeom prst="rect">
            <a:avLst/>
          </a:prstGeom>
          <a:solidFill>
            <a:srgbClr val="FFFF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7</a:t>
            </a:r>
          </a:p>
        </p:txBody>
      </p:sp>
      <p:sp>
        <p:nvSpPr>
          <p:cNvPr id="239656" name="Rectangle 40"/>
          <p:cNvSpPr>
            <a:spLocks noChangeArrowheads="1"/>
          </p:cNvSpPr>
          <p:nvPr/>
        </p:nvSpPr>
        <p:spPr bwMode="auto">
          <a:xfrm>
            <a:off x="5543550" y="5867400"/>
            <a:ext cx="244475" cy="198438"/>
          </a:xfrm>
          <a:prstGeom prst="rect">
            <a:avLst/>
          </a:prstGeom>
          <a:solidFill>
            <a:srgbClr val="FF66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6</a:t>
            </a:r>
          </a:p>
        </p:txBody>
      </p:sp>
      <p:sp>
        <p:nvSpPr>
          <p:cNvPr id="17448" name="Rectangle 41"/>
          <p:cNvSpPr>
            <a:spLocks noChangeArrowheads="1"/>
          </p:cNvSpPr>
          <p:nvPr/>
        </p:nvSpPr>
        <p:spPr bwMode="auto">
          <a:xfrm>
            <a:off x="5753100" y="5867400"/>
            <a:ext cx="244475" cy="198438"/>
          </a:xfrm>
          <a:prstGeom prst="rect">
            <a:avLst/>
          </a:prstGeom>
          <a:solidFill>
            <a:srgbClr val="FFFF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7</a:t>
            </a:r>
          </a:p>
        </p:txBody>
      </p:sp>
      <p:sp>
        <p:nvSpPr>
          <p:cNvPr id="239658" name="Rectangle 42"/>
          <p:cNvSpPr>
            <a:spLocks noChangeArrowheads="1"/>
          </p:cNvSpPr>
          <p:nvPr/>
        </p:nvSpPr>
        <p:spPr bwMode="auto">
          <a:xfrm>
            <a:off x="1752600" y="3648075"/>
            <a:ext cx="244475" cy="198438"/>
          </a:xfrm>
          <a:prstGeom prst="rect">
            <a:avLst/>
          </a:prstGeom>
          <a:solidFill>
            <a:srgbClr val="FFFF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7</a:t>
            </a:r>
          </a:p>
        </p:txBody>
      </p:sp>
      <p:sp>
        <p:nvSpPr>
          <p:cNvPr id="17450" name="Line 43"/>
          <p:cNvSpPr>
            <a:spLocks noChangeShapeType="1"/>
          </p:cNvSpPr>
          <p:nvPr/>
        </p:nvSpPr>
        <p:spPr bwMode="auto">
          <a:xfrm>
            <a:off x="981075" y="353218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51" name="Line 44"/>
          <p:cNvSpPr>
            <a:spLocks noChangeShapeType="1"/>
          </p:cNvSpPr>
          <p:nvPr/>
        </p:nvSpPr>
        <p:spPr bwMode="auto">
          <a:xfrm>
            <a:off x="981075" y="391318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52" name="Line 45"/>
          <p:cNvSpPr>
            <a:spLocks noChangeShapeType="1"/>
          </p:cNvSpPr>
          <p:nvPr/>
        </p:nvSpPr>
        <p:spPr bwMode="auto">
          <a:xfrm>
            <a:off x="2047875" y="3532188"/>
            <a:ext cx="0" cy="381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53" name="Rectangle 46"/>
          <p:cNvSpPr>
            <a:spLocks noChangeArrowheads="1"/>
          </p:cNvSpPr>
          <p:nvPr/>
        </p:nvSpPr>
        <p:spPr bwMode="auto">
          <a:xfrm>
            <a:off x="1562100" y="3648075"/>
            <a:ext cx="244475" cy="198438"/>
          </a:xfrm>
          <a:prstGeom prst="rect">
            <a:avLst/>
          </a:prstGeom>
          <a:solidFill>
            <a:srgbClr val="FF66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6</a:t>
            </a:r>
          </a:p>
        </p:txBody>
      </p:sp>
      <p:sp>
        <p:nvSpPr>
          <p:cNvPr id="17454" name="Line 47"/>
          <p:cNvSpPr>
            <a:spLocks noChangeShapeType="1"/>
          </p:cNvSpPr>
          <p:nvPr/>
        </p:nvSpPr>
        <p:spPr bwMode="auto">
          <a:xfrm>
            <a:off x="1590675" y="566578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55" name="Line 48"/>
          <p:cNvSpPr>
            <a:spLocks noChangeShapeType="1"/>
          </p:cNvSpPr>
          <p:nvPr/>
        </p:nvSpPr>
        <p:spPr bwMode="auto">
          <a:xfrm>
            <a:off x="1590675" y="604678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56" name="Line 49"/>
          <p:cNvSpPr>
            <a:spLocks noChangeShapeType="1"/>
          </p:cNvSpPr>
          <p:nvPr/>
        </p:nvSpPr>
        <p:spPr bwMode="auto">
          <a:xfrm>
            <a:off x="2657475" y="5665788"/>
            <a:ext cx="0" cy="381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57" name="Rectangle 50"/>
          <p:cNvSpPr>
            <a:spLocks noChangeArrowheads="1"/>
          </p:cNvSpPr>
          <p:nvPr/>
        </p:nvSpPr>
        <p:spPr bwMode="auto">
          <a:xfrm>
            <a:off x="4495800" y="2743200"/>
            <a:ext cx="244475" cy="198438"/>
          </a:xfrm>
          <a:prstGeom prst="rect">
            <a:avLst/>
          </a:prstGeom>
          <a:solidFill>
            <a:srgbClr val="FFFF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7</a:t>
            </a:r>
          </a:p>
        </p:txBody>
      </p:sp>
      <p:sp>
        <p:nvSpPr>
          <p:cNvPr id="17458" name="Line 51"/>
          <p:cNvSpPr>
            <a:spLocks noChangeShapeType="1"/>
          </p:cNvSpPr>
          <p:nvPr/>
        </p:nvSpPr>
        <p:spPr bwMode="auto">
          <a:xfrm>
            <a:off x="3724275" y="263683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59" name="Line 52"/>
          <p:cNvSpPr>
            <a:spLocks noChangeShapeType="1"/>
          </p:cNvSpPr>
          <p:nvPr/>
        </p:nvSpPr>
        <p:spPr bwMode="auto">
          <a:xfrm>
            <a:off x="3724275" y="3017838"/>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60" name="Line 53"/>
          <p:cNvSpPr>
            <a:spLocks noChangeShapeType="1"/>
          </p:cNvSpPr>
          <p:nvPr/>
        </p:nvSpPr>
        <p:spPr bwMode="auto">
          <a:xfrm>
            <a:off x="4791075" y="2636838"/>
            <a:ext cx="0" cy="381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 name="Group 54"/>
          <p:cNvGrpSpPr>
            <a:grpSpLocks/>
          </p:cNvGrpSpPr>
          <p:nvPr/>
        </p:nvGrpSpPr>
        <p:grpSpPr bwMode="auto">
          <a:xfrm>
            <a:off x="1895475" y="2598738"/>
            <a:ext cx="5137150" cy="3379787"/>
            <a:chOff x="1200" y="1428"/>
            <a:chExt cx="3236" cy="2129"/>
          </a:xfrm>
        </p:grpSpPr>
        <p:sp>
          <p:nvSpPr>
            <p:cNvPr id="17482" name="Text Box 55"/>
            <p:cNvSpPr txBox="1">
              <a:spLocks noChangeArrowheads="1"/>
            </p:cNvSpPr>
            <p:nvPr/>
          </p:nvSpPr>
          <p:spPr bwMode="auto">
            <a:xfrm>
              <a:off x="1526" y="1428"/>
              <a:ext cx="1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eaLnBrk="1" hangingPunct="1"/>
              <a:endParaRPr lang="en-US" altLang="en-US" sz="1800" dirty="0">
                <a:latin typeface="Times New Roman" charset="0"/>
              </a:endParaRPr>
            </a:p>
          </p:txBody>
        </p:sp>
        <p:sp>
          <p:nvSpPr>
            <p:cNvPr id="17484" name="Text Box 57"/>
            <p:cNvSpPr txBox="1">
              <a:spLocks noChangeArrowheads="1"/>
            </p:cNvSpPr>
            <p:nvPr/>
          </p:nvSpPr>
          <p:spPr bwMode="auto">
            <a:xfrm>
              <a:off x="1200" y="2604"/>
              <a:ext cx="1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eaLnBrk="1" hangingPunct="1"/>
              <a:endParaRPr lang="en-US" altLang="en-US" sz="1800" dirty="0">
                <a:latin typeface="Times New Roman" charset="0"/>
              </a:endParaRPr>
            </a:p>
          </p:txBody>
        </p:sp>
        <p:sp>
          <p:nvSpPr>
            <p:cNvPr id="17485" name="Text Box 58"/>
            <p:cNvSpPr txBox="1">
              <a:spLocks noChangeArrowheads="1"/>
            </p:cNvSpPr>
            <p:nvPr/>
          </p:nvSpPr>
          <p:spPr bwMode="auto">
            <a:xfrm>
              <a:off x="2544" y="3324"/>
              <a:ext cx="1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eaLnBrk="1" hangingPunct="1"/>
              <a:endParaRPr lang="en-US" altLang="en-US" sz="1800" dirty="0">
                <a:latin typeface="Times New Roman" charset="0"/>
              </a:endParaRPr>
            </a:p>
          </p:txBody>
        </p:sp>
        <p:sp>
          <p:nvSpPr>
            <p:cNvPr id="17486" name="Text Box 59"/>
            <p:cNvSpPr txBox="1">
              <a:spLocks noChangeArrowheads="1"/>
            </p:cNvSpPr>
            <p:nvPr/>
          </p:nvSpPr>
          <p:spPr bwMode="auto">
            <a:xfrm>
              <a:off x="2112" y="1692"/>
              <a:ext cx="1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eaLnBrk="1" hangingPunct="1"/>
              <a:endParaRPr lang="en-US" altLang="en-US" sz="1800" dirty="0">
                <a:latin typeface="Times New Roman" charset="0"/>
              </a:endParaRPr>
            </a:p>
          </p:txBody>
        </p:sp>
        <p:sp>
          <p:nvSpPr>
            <p:cNvPr id="17487" name="Text Box 60"/>
            <p:cNvSpPr txBox="1">
              <a:spLocks noChangeArrowheads="1"/>
            </p:cNvSpPr>
            <p:nvPr/>
          </p:nvSpPr>
          <p:spPr bwMode="auto">
            <a:xfrm>
              <a:off x="3312" y="1452"/>
              <a:ext cx="1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eaLnBrk="1" hangingPunct="1"/>
              <a:endParaRPr lang="en-US" altLang="en-US" sz="1800" dirty="0">
                <a:latin typeface="Times New Roman" charset="0"/>
              </a:endParaRPr>
            </a:p>
          </p:txBody>
        </p:sp>
        <p:sp>
          <p:nvSpPr>
            <p:cNvPr id="17488" name="Text Box 61"/>
            <p:cNvSpPr txBox="1">
              <a:spLocks noChangeArrowheads="1"/>
            </p:cNvSpPr>
            <p:nvPr/>
          </p:nvSpPr>
          <p:spPr bwMode="auto">
            <a:xfrm>
              <a:off x="3120" y="2076"/>
              <a:ext cx="1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eaLnBrk="1" hangingPunct="1"/>
              <a:endParaRPr lang="en-US" altLang="en-US" sz="1800" dirty="0">
                <a:latin typeface="Times New Roman" charset="0"/>
              </a:endParaRPr>
            </a:p>
          </p:txBody>
        </p:sp>
        <p:sp>
          <p:nvSpPr>
            <p:cNvPr id="17489" name="Text Box 62"/>
            <p:cNvSpPr txBox="1">
              <a:spLocks noChangeArrowheads="1"/>
            </p:cNvSpPr>
            <p:nvPr/>
          </p:nvSpPr>
          <p:spPr bwMode="auto">
            <a:xfrm>
              <a:off x="4320" y="1740"/>
              <a:ext cx="1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eaLnBrk="1" hangingPunct="1"/>
              <a:endParaRPr lang="en-US" altLang="en-US" sz="1800" dirty="0">
                <a:latin typeface="Times New Roman" charset="0"/>
              </a:endParaRPr>
            </a:p>
          </p:txBody>
        </p:sp>
        <p:sp>
          <p:nvSpPr>
            <p:cNvPr id="17490" name="Text Box 63"/>
            <p:cNvSpPr txBox="1">
              <a:spLocks noChangeArrowheads="1"/>
            </p:cNvSpPr>
            <p:nvPr/>
          </p:nvSpPr>
          <p:spPr bwMode="auto">
            <a:xfrm>
              <a:off x="4180" y="2853"/>
              <a:ext cx="1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eaLnBrk="1" hangingPunct="1"/>
              <a:endParaRPr lang="en-US" altLang="en-US" sz="1800" dirty="0">
                <a:latin typeface="Times New Roman" charset="0"/>
              </a:endParaRPr>
            </a:p>
          </p:txBody>
        </p:sp>
      </p:grpSp>
      <p:grpSp>
        <p:nvGrpSpPr>
          <p:cNvPr id="3" name="Group 64"/>
          <p:cNvGrpSpPr>
            <a:grpSpLocks/>
          </p:cNvGrpSpPr>
          <p:nvPr/>
        </p:nvGrpSpPr>
        <p:grpSpPr bwMode="auto">
          <a:xfrm>
            <a:off x="2441575" y="2133600"/>
            <a:ext cx="4743450" cy="3503613"/>
            <a:chOff x="1544" y="1135"/>
            <a:chExt cx="2988" cy="2207"/>
          </a:xfrm>
        </p:grpSpPr>
        <p:cxnSp>
          <p:nvCxnSpPr>
            <p:cNvPr id="17479" name="AutoShape 65"/>
            <p:cNvCxnSpPr>
              <a:cxnSpLocks noChangeShapeType="1"/>
            </p:cNvCxnSpPr>
            <p:nvPr/>
          </p:nvCxnSpPr>
          <p:spPr bwMode="auto">
            <a:xfrm flipH="1">
              <a:off x="1544" y="1135"/>
              <a:ext cx="886" cy="933"/>
            </a:xfrm>
            <a:prstGeom prst="straightConnector1">
              <a:avLst/>
            </a:prstGeom>
            <a:noFill/>
            <a:ln w="76200">
              <a:solidFill>
                <a:srgbClr val="CC00FF"/>
              </a:solidFill>
              <a:round/>
              <a:headEnd/>
              <a:tailEnd/>
            </a:ln>
            <a:extLst>
              <a:ext uri="{909E8E84-426E-40DD-AFC4-6F175D3DCCD1}">
                <a14:hiddenFill xmlns:a14="http://schemas.microsoft.com/office/drawing/2010/main">
                  <a:noFill/>
                </a14:hiddenFill>
              </a:ext>
            </a:extLst>
          </p:spPr>
        </p:cxnSp>
        <p:cxnSp>
          <p:nvCxnSpPr>
            <p:cNvPr id="17480" name="AutoShape 66"/>
            <p:cNvCxnSpPr>
              <a:cxnSpLocks noChangeShapeType="1"/>
              <a:stCxn id="17424" idx="3"/>
              <a:endCxn id="17423" idx="6"/>
            </p:cNvCxnSpPr>
            <p:nvPr/>
          </p:nvCxnSpPr>
          <p:spPr bwMode="auto">
            <a:xfrm flipH="1" flipV="1">
              <a:off x="1592" y="3210"/>
              <a:ext cx="2084" cy="132"/>
            </a:xfrm>
            <a:prstGeom prst="straightConnector1">
              <a:avLst/>
            </a:prstGeom>
            <a:noFill/>
            <a:ln w="76200">
              <a:solidFill>
                <a:srgbClr val="CC00FF"/>
              </a:solidFill>
              <a:round/>
              <a:headEnd/>
              <a:tailEnd/>
            </a:ln>
            <a:extLst>
              <a:ext uri="{909E8E84-426E-40DD-AFC4-6F175D3DCCD1}">
                <a14:hiddenFill xmlns:a14="http://schemas.microsoft.com/office/drawing/2010/main">
                  <a:noFill/>
                </a14:hiddenFill>
              </a:ext>
            </a:extLst>
          </p:spPr>
        </p:cxnSp>
        <p:cxnSp>
          <p:nvCxnSpPr>
            <p:cNvPr id="17481" name="AutoShape 67"/>
            <p:cNvCxnSpPr>
              <a:cxnSpLocks noChangeShapeType="1"/>
              <a:stCxn id="17422" idx="4"/>
              <a:endCxn id="17420" idx="0"/>
            </p:cNvCxnSpPr>
            <p:nvPr/>
          </p:nvCxnSpPr>
          <p:spPr bwMode="auto">
            <a:xfrm>
              <a:off x="3927" y="1635"/>
              <a:ext cx="605" cy="623"/>
            </a:xfrm>
            <a:prstGeom prst="straightConnector1">
              <a:avLst/>
            </a:prstGeom>
            <a:noFill/>
            <a:ln w="76200">
              <a:solidFill>
                <a:srgbClr val="CC00FF"/>
              </a:solidFill>
              <a:round/>
              <a:headEnd/>
              <a:tailEnd/>
            </a:ln>
            <a:extLst>
              <a:ext uri="{909E8E84-426E-40DD-AFC4-6F175D3DCCD1}">
                <a14:hiddenFill xmlns:a14="http://schemas.microsoft.com/office/drawing/2010/main">
                  <a:noFill/>
                </a14:hiddenFill>
              </a:ext>
            </a:extLst>
          </p:spPr>
        </p:cxnSp>
      </p:grpSp>
      <p:sp>
        <p:nvSpPr>
          <p:cNvPr id="239684" name="Rectangle 68"/>
          <p:cNvSpPr>
            <a:spLocks noChangeArrowheads="1"/>
          </p:cNvSpPr>
          <p:nvPr/>
        </p:nvSpPr>
        <p:spPr bwMode="auto">
          <a:xfrm>
            <a:off x="341313" y="3654425"/>
            <a:ext cx="244475" cy="198438"/>
          </a:xfrm>
          <a:prstGeom prst="rect">
            <a:avLst/>
          </a:prstGeom>
          <a:solidFill>
            <a:srgbClr val="FFFF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7</a:t>
            </a:r>
          </a:p>
        </p:txBody>
      </p:sp>
      <p:sp>
        <p:nvSpPr>
          <p:cNvPr id="239685" name="Rectangle 69"/>
          <p:cNvSpPr>
            <a:spLocks noChangeArrowheads="1"/>
          </p:cNvSpPr>
          <p:nvPr/>
        </p:nvSpPr>
        <p:spPr bwMode="auto">
          <a:xfrm>
            <a:off x="4560888" y="5872163"/>
            <a:ext cx="244475" cy="198437"/>
          </a:xfrm>
          <a:prstGeom prst="rect">
            <a:avLst/>
          </a:prstGeom>
          <a:solidFill>
            <a:srgbClr val="FF6600"/>
          </a:solidFill>
          <a:ln w="12700">
            <a:solidFill>
              <a:schemeClr val="tx1"/>
            </a:solidFill>
            <a:miter lim="800000"/>
            <a:headEnd/>
            <a:tailEnd/>
          </a:ln>
        </p:spPr>
        <p:txBody>
          <a:bodyPr wrap="none" anchor="ct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algn="ctr" eaLnBrk="1" hangingPunct="1"/>
            <a:r>
              <a:rPr lang="en-US" altLang="en-US" sz="1400">
                <a:latin typeface="Times New Roman" charset="0"/>
              </a:rPr>
              <a:t>6</a:t>
            </a:r>
          </a:p>
        </p:txBody>
      </p:sp>
      <p:sp>
        <p:nvSpPr>
          <p:cNvPr id="17471" name="Text Box 72"/>
          <p:cNvSpPr txBox="1">
            <a:spLocks noChangeArrowheads="1"/>
          </p:cNvSpPr>
          <p:nvPr/>
        </p:nvSpPr>
        <p:spPr bwMode="auto">
          <a:xfrm>
            <a:off x="5149850" y="206534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Helvetica" charset="0"/>
                <a:ea typeface="ＭＳ Ｐゴシック" charset="-128"/>
              </a:defRPr>
            </a:lvl1pPr>
            <a:lvl2pPr marL="742950" indent="-285750">
              <a:defRPr sz="1200">
                <a:solidFill>
                  <a:schemeClr val="tx1"/>
                </a:solidFill>
                <a:latin typeface="Helvetica" charset="0"/>
                <a:ea typeface="ＭＳ Ｐゴシック" charset="-128"/>
              </a:defRPr>
            </a:lvl2pPr>
            <a:lvl3pPr marL="1143000" indent="-228600">
              <a:defRPr sz="1200">
                <a:solidFill>
                  <a:schemeClr val="tx1"/>
                </a:solidFill>
                <a:latin typeface="Helvetica" charset="0"/>
                <a:ea typeface="ＭＳ Ｐゴシック" charset="-128"/>
              </a:defRPr>
            </a:lvl3pPr>
            <a:lvl4pPr marL="1600200" indent="-228600">
              <a:defRPr sz="1200">
                <a:solidFill>
                  <a:schemeClr val="tx1"/>
                </a:solidFill>
                <a:latin typeface="Helvetica" charset="0"/>
                <a:ea typeface="ＭＳ Ｐゴシック" charset="-128"/>
              </a:defRPr>
            </a:lvl4pPr>
            <a:lvl5pPr marL="2057400" indent="-228600">
              <a:defRPr sz="1200">
                <a:solidFill>
                  <a:schemeClr val="tx1"/>
                </a:solidFill>
                <a:latin typeface="Helvetica" charset="0"/>
                <a:ea typeface="ＭＳ Ｐゴシック" charset="-128"/>
              </a:defRPr>
            </a:lvl5pPr>
            <a:lvl6pPr marL="2514600" indent="-228600" eaLnBrk="0" fontAlgn="base" hangingPunct="0">
              <a:spcBef>
                <a:spcPct val="0"/>
              </a:spcBef>
              <a:spcAft>
                <a:spcPct val="0"/>
              </a:spcAft>
              <a:defRPr sz="1200">
                <a:solidFill>
                  <a:schemeClr val="tx1"/>
                </a:solidFill>
                <a:latin typeface="Helvetica" charset="0"/>
                <a:ea typeface="ＭＳ Ｐゴシック" charset="-128"/>
              </a:defRPr>
            </a:lvl6pPr>
            <a:lvl7pPr marL="2971800" indent="-228600" eaLnBrk="0" fontAlgn="base" hangingPunct="0">
              <a:spcBef>
                <a:spcPct val="0"/>
              </a:spcBef>
              <a:spcAft>
                <a:spcPct val="0"/>
              </a:spcAft>
              <a:defRPr sz="1200">
                <a:solidFill>
                  <a:schemeClr val="tx1"/>
                </a:solidFill>
                <a:latin typeface="Helvetica" charset="0"/>
                <a:ea typeface="ＭＳ Ｐゴシック" charset="-128"/>
              </a:defRPr>
            </a:lvl7pPr>
            <a:lvl8pPr marL="3429000" indent="-228600" eaLnBrk="0" fontAlgn="base" hangingPunct="0">
              <a:spcBef>
                <a:spcPct val="0"/>
              </a:spcBef>
              <a:spcAft>
                <a:spcPct val="0"/>
              </a:spcAft>
              <a:defRPr sz="1200">
                <a:solidFill>
                  <a:schemeClr val="tx1"/>
                </a:solidFill>
                <a:latin typeface="Helvetica" charset="0"/>
                <a:ea typeface="ＭＳ Ｐゴシック" charset="-128"/>
              </a:defRPr>
            </a:lvl8pPr>
            <a:lvl9pPr marL="3886200" indent="-228600" eaLnBrk="0" fontAlgn="base" hangingPunct="0">
              <a:spcBef>
                <a:spcPct val="0"/>
              </a:spcBef>
              <a:spcAft>
                <a:spcPct val="0"/>
              </a:spcAft>
              <a:defRPr sz="1200">
                <a:solidFill>
                  <a:schemeClr val="tx1"/>
                </a:solidFill>
                <a:latin typeface="Helvetica" charset="0"/>
                <a:ea typeface="ＭＳ Ｐゴシック" charset="-128"/>
              </a:defRPr>
            </a:lvl9pPr>
          </a:lstStyle>
          <a:p>
            <a:pPr eaLnBrk="1" hangingPunct="1"/>
            <a:endParaRPr lang="en-US" altLang="en-US" sz="1800" dirty="0">
              <a:latin typeface="Times New Roman" charset="0"/>
            </a:endParaRPr>
          </a:p>
        </p:txBody>
      </p:sp>
      <p:grpSp>
        <p:nvGrpSpPr>
          <p:cNvPr id="5" name="Group 80"/>
          <p:cNvGrpSpPr>
            <a:grpSpLocks/>
          </p:cNvGrpSpPr>
          <p:nvPr/>
        </p:nvGrpSpPr>
        <p:grpSpPr bwMode="auto">
          <a:xfrm>
            <a:off x="2325688" y="2105025"/>
            <a:ext cx="4873625" cy="3297238"/>
            <a:chOff x="1471" y="1117"/>
            <a:chExt cx="3070" cy="2077"/>
          </a:xfrm>
        </p:grpSpPr>
        <p:cxnSp>
          <p:nvCxnSpPr>
            <p:cNvPr id="17467" name="AutoShape 81"/>
            <p:cNvCxnSpPr>
              <a:cxnSpLocks noChangeShapeType="1"/>
            </p:cNvCxnSpPr>
            <p:nvPr/>
          </p:nvCxnSpPr>
          <p:spPr bwMode="auto">
            <a:xfrm flipH="1" flipV="1">
              <a:off x="1471" y="2235"/>
              <a:ext cx="3" cy="878"/>
            </a:xfrm>
            <a:prstGeom prst="straightConnector1">
              <a:avLst/>
            </a:prstGeom>
            <a:noFill/>
            <a:ln w="76200">
              <a:solidFill>
                <a:srgbClr val="CC00FF"/>
              </a:solidFill>
              <a:round/>
              <a:headEnd/>
              <a:tailEnd/>
            </a:ln>
            <a:extLst>
              <a:ext uri="{909E8E84-426E-40DD-AFC4-6F175D3DCCD1}">
                <a14:hiddenFill xmlns:a14="http://schemas.microsoft.com/office/drawing/2010/main">
                  <a:noFill/>
                </a14:hiddenFill>
              </a:ext>
            </a:extLst>
          </p:spPr>
        </p:cxnSp>
        <p:cxnSp>
          <p:nvCxnSpPr>
            <p:cNvPr id="17468" name="AutoShape 82"/>
            <p:cNvCxnSpPr>
              <a:cxnSpLocks noChangeShapeType="1"/>
            </p:cNvCxnSpPr>
            <p:nvPr/>
          </p:nvCxnSpPr>
          <p:spPr bwMode="auto">
            <a:xfrm flipH="1">
              <a:off x="3861" y="2462"/>
              <a:ext cx="680" cy="732"/>
            </a:xfrm>
            <a:prstGeom prst="straightConnector1">
              <a:avLst/>
            </a:prstGeom>
            <a:noFill/>
            <a:ln w="76200">
              <a:solidFill>
                <a:srgbClr val="CC00FF"/>
              </a:solidFill>
              <a:round/>
              <a:headEnd/>
              <a:tailEnd/>
            </a:ln>
            <a:extLst>
              <a:ext uri="{909E8E84-426E-40DD-AFC4-6F175D3DCCD1}">
                <a14:hiddenFill xmlns:a14="http://schemas.microsoft.com/office/drawing/2010/main">
                  <a:noFill/>
                </a14:hiddenFill>
              </a:ext>
            </a:extLst>
          </p:spPr>
        </p:cxnSp>
        <p:cxnSp>
          <p:nvCxnSpPr>
            <p:cNvPr id="17469" name="AutoShape 83"/>
            <p:cNvCxnSpPr>
              <a:cxnSpLocks noChangeShapeType="1"/>
            </p:cNvCxnSpPr>
            <p:nvPr/>
          </p:nvCxnSpPr>
          <p:spPr bwMode="auto">
            <a:xfrm>
              <a:off x="2678" y="1117"/>
              <a:ext cx="1110" cy="407"/>
            </a:xfrm>
            <a:prstGeom prst="straightConnector1">
              <a:avLst/>
            </a:prstGeom>
            <a:noFill/>
            <a:ln w="76200">
              <a:solidFill>
                <a:srgbClr val="CC00FF"/>
              </a:solidFill>
              <a:round/>
              <a:headEnd/>
              <a:tailEn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9" presetClass="path" presetSubtype="0" accel="50000" decel="50000" fill="hold" grpId="0" nodeType="clickEffect">
                                  <p:stCondLst>
                                    <p:cond delay="0"/>
                                  </p:stCondLst>
                                  <p:childTnLst>
                                    <p:animMotion origin="layout" path="M 0.00017 -4.44444E-6 L -0.21701 0.26505 " pathEditMode="relative" rAng="0" ptsTypes="AA">
                                      <p:cBhvr>
                                        <p:cTn id="10" dur="2000" fill="hold"/>
                                        <p:tgtEl>
                                          <p:spTgt spid="239636"/>
                                        </p:tgtEl>
                                        <p:attrNameLst>
                                          <p:attrName>ppt_x</p:attrName>
                                          <p:attrName>ppt_y</p:attrName>
                                        </p:attrNameLst>
                                      </p:cBhvr>
                                      <p:rCtr x="-10868" y="13241"/>
                                    </p:animMotion>
                                  </p:childTnLst>
                                </p:cTn>
                              </p:par>
                              <p:par>
                                <p:cTn id="11" presetID="0" presetClass="path" presetSubtype="0" accel="50000" decel="50000" fill="hold" grpId="0" nodeType="withEffect">
                                  <p:stCondLst>
                                    <p:cond delay="0"/>
                                  </p:stCondLst>
                                  <p:childTnLst>
                                    <p:animMotion origin="layout" path="M 0.00104 -0.00277 L 0.05868 0.01505 L -0.06475 0.08403 L -0.42118 -0.01689 " pathEditMode="relative" rAng="0" ptsTypes="AAAA">
                                      <p:cBhvr>
                                        <p:cTn id="12" dur="2000" fill="hold"/>
                                        <p:tgtEl>
                                          <p:spTgt spid="239651"/>
                                        </p:tgtEl>
                                        <p:attrNameLst>
                                          <p:attrName>ppt_x</p:attrName>
                                          <p:attrName>ppt_y</p:attrName>
                                        </p:attrNameLst>
                                      </p:cBhvr>
                                      <p:rCtr x="-18229" y="3634"/>
                                    </p:animMotion>
                                  </p:childTnLst>
                                  <p:subTnLst>
                                    <p:set>
                                      <p:cBhvr override="childStyle">
                                        <p:cTn dur="1" fill="hold" display="0" masterRel="nextClick" afterEffect="1"/>
                                        <p:tgtEl>
                                          <p:spTgt spid="239651"/>
                                        </p:tgtEl>
                                        <p:attrNameLst>
                                          <p:attrName>style.visibility</p:attrName>
                                        </p:attrNameLst>
                                      </p:cBhvr>
                                      <p:to>
                                        <p:strVal val="hidden"/>
                                      </p:to>
                                    </p:set>
                                  </p:subTnLst>
                                </p:cTn>
                              </p:par>
                              <p:par>
                                <p:cTn id="13" presetID="49" presetClass="path" presetSubtype="0" accel="50000" decel="50000" fill="hold" grpId="0" nodeType="withEffect">
                                  <p:stCondLst>
                                    <p:cond delay="0"/>
                                  </p:stCondLst>
                                  <p:childTnLst>
                                    <p:animMotion origin="layout" path="M -2.22222E-6 2.22222E-6 L 0.11528 0.19768 " pathEditMode="relative" rAng="0" ptsTypes="AA">
                                      <p:cBhvr>
                                        <p:cTn id="14" dur="2000" fill="hold"/>
                                        <p:tgtEl>
                                          <p:spTgt spid="239644"/>
                                        </p:tgtEl>
                                        <p:attrNameLst>
                                          <p:attrName>ppt_x</p:attrName>
                                          <p:attrName>ppt_y</p:attrName>
                                        </p:attrNameLst>
                                      </p:cBhvr>
                                      <p:rCtr x="5764" y="9884"/>
                                    </p:animMotion>
                                  </p:childTnLst>
                                  <p:subTnLst>
                                    <p:set>
                                      <p:cBhvr override="childStyle">
                                        <p:cTn dur="1" fill="hold" display="0" masterRel="nextClick" afterEffect="1"/>
                                        <p:tgtEl>
                                          <p:spTgt spid="239644"/>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39685"/>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39684"/>
                                        </p:tgtEl>
                                        <p:attrNameLst>
                                          <p:attrName>style.visibility</p:attrName>
                                        </p:attrNameLst>
                                      </p:cBhvr>
                                      <p:to>
                                        <p:strVal val="visible"/>
                                      </p:to>
                                    </p:set>
                                  </p:childTnLst>
                                </p:cTn>
                              </p:par>
                              <p:par>
                                <p:cTn id="21" presetID="63" presetClass="path" presetSubtype="0" accel="50000" decel="50000" fill="hold" grpId="0" nodeType="withEffect">
                                  <p:stCondLst>
                                    <p:cond delay="0"/>
                                  </p:stCondLst>
                                  <p:childTnLst>
                                    <p:animMotion origin="layout" path="M 3.05556E-6 2.22222E-6 L 0.0868 2.22222E-6 " pathEditMode="relative" rAng="0" ptsTypes="AA">
                                      <p:cBhvr>
                                        <p:cTn id="22" dur="2000" fill="hold"/>
                                        <p:tgtEl>
                                          <p:spTgt spid="239685"/>
                                        </p:tgtEl>
                                        <p:attrNameLst>
                                          <p:attrName>ppt_x</p:attrName>
                                          <p:attrName>ppt_y</p:attrName>
                                        </p:attrNameLst>
                                      </p:cBhvr>
                                      <p:rCtr x="4340" y="0"/>
                                    </p:animMotion>
                                  </p:childTnLst>
                                </p:cTn>
                              </p:par>
                              <p:par>
                                <p:cTn id="23" presetID="63" presetClass="path" presetSubtype="0" accel="50000" decel="50000" fill="hold" grpId="0" nodeType="withEffect">
                                  <p:stCondLst>
                                    <p:cond delay="0"/>
                                  </p:stCondLst>
                                  <p:childTnLst>
                                    <p:animMotion origin="layout" path="M 3.05556E-6 -3.7037E-7 L 0.08906 -3.7037E-7 " pathEditMode="relative" rAng="0" ptsTypes="AA">
                                      <p:cBhvr>
                                        <p:cTn id="24" dur="2000" fill="hold"/>
                                        <p:tgtEl>
                                          <p:spTgt spid="239684"/>
                                        </p:tgtEl>
                                        <p:attrNameLst>
                                          <p:attrName>ppt_x</p:attrName>
                                          <p:attrName>ppt_y</p:attrName>
                                        </p:attrNameLst>
                                      </p:cBhvr>
                                      <p:rCtr x="4444" y="0"/>
                                    </p:animMotion>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nodeType="click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49" presetClass="path" presetSubtype="0" accel="50000" decel="50000" fill="hold" grpId="0" nodeType="clickEffect">
                                  <p:stCondLst>
                                    <p:cond delay="0"/>
                                  </p:stCondLst>
                                  <p:childTnLst>
                                    <p:animMotion origin="layout" path="M -0.00035 0.00092 L 0.41875 0.05833 " pathEditMode="relative" rAng="0" ptsTypes="AA">
                                      <p:cBhvr>
                                        <p:cTn id="38" dur="2000" fill="hold"/>
                                        <p:tgtEl>
                                          <p:spTgt spid="239640"/>
                                        </p:tgtEl>
                                        <p:attrNameLst>
                                          <p:attrName>ppt_x</p:attrName>
                                          <p:attrName>ppt_y</p:attrName>
                                        </p:attrNameLst>
                                      </p:cBhvr>
                                      <p:rCtr x="20955" y="2870"/>
                                    </p:animMotion>
                                  </p:childTnLst>
                                </p:cTn>
                              </p:par>
                              <p:par>
                                <p:cTn id="39" presetID="0" presetClass="path" presetSubtype="0" accel="50000" decel="50000" fill="hold" grpId="0" nodeType="withEffect">
                                  <p:stCondLst>
                                    <p:cond delay="0"/>
                                  </p:stCondLst>
                                  <p:childTnLst>
                                    <p:animMotion origin="layout" path="M -1.94444E-6 3.33333E-6 L 0.00191 0.26389 L 0.06094 0.30532 " pathEditMode="relative" ptsTypes="AAA">
                                      <p:cBhvr>
                                        <p:cTn id="40" dur="2000" fill="hold"/>
                                        <p:tgtEl>
                                          <p:spTgt spid="239658"/>
                                        </p:tgtEl>
                                        <p:attrNameLst>
                                          <p:attrName>ppt_x</p:attrName>
                                          <p:attrName>ppt_y</p:attrName>
                                        </p:attrNameLst>
                                      </p:cBhvr>
                                    </p:animMotion>
                                  </p:childTnLst>
                                  <p:subTnLst>
                                    <p:set>
                                      <p:cBhvr override="childStyle">
                                        <p:cTn dur="1" fill="hold" display="0" masterRel="nextClick" afterEffect="1"/>
                                        <p:tgtEl>
                                          <p:spTgt spid="239658"/>
                                        </p:tgtEl>
                                        <p:attrNameLst>
                                          <p:attrName>style.visibility</p:attrName>
                                        </p:attrNameLst>
                                      </p:cBhvr>
                                      <p:to>
                                        <p:strVal val="hidden"/>
                                      </p:to>
                                    </p:set>
                                  </p:subTnLst>
                                </p:cTn>
                              </p:par>
                              <p:par>
                                <p:cTn id="41" presetID="0" presetClass="path" presetSubtype="0" accel="50000" decel="50000" fill="hold" grpId="0" nodeType="withEffect">
                                  <p:stCondLst>
                                    <p:cond delay="0"/>
                                  </p:stCondLst>
                                  <p:childTnLst>
                                    <p:animMotion origin="layout" path="M -2.22222E-6 7.03704E-6 L 0.06112 0.07061 L 0.26598 -0.33333 " pathEditMode="relative" ptsTypes="AAA">
                                      <p:cBhvr>
                                        <p:cTn id="42" dur="2000" fill="hold"/>
                                        <p:tgtEl>
                                          <p:spTgt spid="239656"/>
                                        </p:tgtEl>
                                        <p:attrNameLst>
                                          <p:attrName>ppt_x</p:attrName>
                                          <p:attrName>ppt_y</p:attrName>
                                        </p:attrNameLst>
                                      </p:cBhvr>
                                    </p:animMotion>
                                  </p:childTnLst>
                                  <p:subTnLst>
                                    <p:set>
                                      <p:cBhvr override="childStyle">
                                        <p:cTn dur="1" fill="hold" display="0" masterRel="nextClick" afterEffect="1"/>
                                        <p:tgtEl>
                                          <p:spTgt spid="23965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36" grpId="0" animBg="1"/>
      <p:bldP spid="239640" grpId="0" animBg="1"/>
      <p:bldP spid="239644" grpId="0" animBg="1"/>
      <p:bldP spid="239651" grpId="0" animBg="1"/>
      <p:bldP spid="239656" grpId="0" animBg="1"/>
      <p:bldP spid="239658" grpId="0" animBg="1"/>
      <p:bldP spid="239684" grpId="0" animBg="1"/>
      <p:bldP spid="239684" grpId="1" animBg="1"/>
      <p:bldP spid="239685" grpId="0" animBg="1"/>
      <p:bldP spid="23968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762000" y="1371600"/>
                <a:ext cx="7772400" cy="5105400"/>
              </a:xfrm>
            </p:spPr>
            <p:txBody>
              <a:bodyPr/>
              <a:lstStyle/>
              <a:p>
                <a:pPr>
                  <a:defRPr/>
                </a:pPr>
                <a:r>
                  <a:rPr lang="en-US" dirty="0"/>
                  <a:t>Traffic Classes:  Class </a:t>
                </a:r>
                <a:r>
                  <a:rPr lang="en-US" i="1" dirty="0"/>
                  <a:t>c</a:t>
                </a:r>
                <a:r>
                  <a:rPr lang="en-US" dirty="0"/>
                  <a:t> packets has arrival rate </a:t>
                </a:r>
                <a14:m>
                  <m:oMath xmlns:m="http://schemas.openxmlformats.org/officeDocument/2006/math">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𝝀</m:t>
                        </m:r>
                      </m:e>
                      <m:sub>
                        <m:r>
                          <a:rPr lang="en-US" i="1">
                            <a:latin typeface="Cambria Math" charset="0"/>
                            <a:ea typeface="Cambria Math" charset="0"/>
                            <a:cs typeface="Cambria Math" charset="0"/>
                          </a:rPr>
                          <m:t>𝒄</m:t>
                        </m:r>
                      </m:sub>
                    </m:sSub>
                  </m:oMath>
                </a14:m>
                <a:r>
                  <a:rPr lang="en-US" dirty="0"/>
                  <a:t>, source node </a:t>
                </a:r>
                <a:r>
                  <a:rPr lang="en-US" i="1" dirty="0" err="1"/>
                  <a:t>S</a:t>
                </a:r>
                <a:r>
                  <a:rPr lang="en-US" i="1" baseline="30000" dirty="0" err="1"/>
                  <a:t>c</a:t>
                </a:r>
                <a:r>
                  <a:rPr lang="en-US" dirty="0"/>
                  <a:t>, destination node(s), </a:t>
                </a:r>
                <a:r>
                  <a:rPr lang="en-US" i="1" dirty="0"/>
                  <a:t>D</a:t>
                </a:r>
                <a:r>
                  <a:rPr lang="en-US" i="1" baseline="30000" dirty="0"/>
                  <a:t>c</a:t>
                </a:r>
                <a:r>
                  <a:rPr lang="en-US" dirty="0"/>
                  <a:t>, where,</a:t>
                </a:r>
              </a:p>
              <a:p>
                <a:pPr>
                  <a:defRPr/>
                </a:pPr>
                <a:endParaRPr lang="en-US" dirty="0"/>
              </a:p>
              <a:p>
                <a:pPr>
                  <a:defRPr/>
                </a:pPr>
                <a:r>
                  <a:rPr lang="en-US" dirty="0">
                    <a:solidFill>
                      <a:schemeClr val="accent1">
                        <a:lumMod val="75000"/>
                      </a:schemeClr>
                    </a:solidFill>
                  </a:rPr>
                  <a:t>Unicast:</a:t>
                </a:r>
                <a:r>
                  <a:rPr lang="en-US" dirty="0">
                    <a:solidFill>
                      <a:schemeClr val="accent2"/>
                    </a:solidFill>
                  </a:rPr>
                  <a:t>  </a:t>
                </a:r>
                <a:r>
                  <a:rPr lang="en-US" dirty="0"/>
                  <a:t>Single source, single destination</a:t>
                </a:r>
                <a:endParaRPr lang="en-US" dirty="0">
                  <a:solidFill>
                    <a:srgbClr val="C00000"/>
                  </a:solidFill>
                </a:endParaRPr>
              </a:p>
              <a:p>
                <a:pPr>
                  <a:defRPr/>
                </a:pPr>
                <a:endParaRPr lang="en-US" dirty="0"/>
              </a:p>
              <a:p>
                <a:pPr>
                  <a:defRPr/>
                </a:pPr>
                <a:endParaRPr lang="en-US" dirty="0"/>
              </a:p>
              <a:p>
                <a:pPr>
                  <a:defRPr/>
                </a:pPr>
                <a:r>
                  <a:rPr lang="en-US" dirty="0">
                    <a:solidFill>
                      <a:schemeClr val="accent1">
                        <a:lumMod val="75000"/>
                      </a:schemeClr>
                    </a:solidFill>
                  </a:rPr>
                  <a:t>Multicast:</a:t>
                </a:r>
                <a:r>
                  <a:rPr lang="en-US" dirty="0">
                    <a:solidFill>
                      <a:schemeClr val="accent2"/>
                    </a:solidFill>
                  </a:rPr>
                  <a:t>  </a:t>
                </a:r>
                <a:r>
                  <a:rPr lang="en-US" dirty="0"/>
                  <a:t>Single source, multiple destinations</a:t>
                </a:r>
                <a:endParaRPr lang="en-US" dirty="0">
                  <a:solidFill>
                    <a:srgbClr val="C00000"/>
                  </a:solidFill>
                </a:endParaRPr>
              </a:p>
              <a:p>
                <a:pPr>
                  <a:defRPr/>
                </a:pPr>
                <a:endParaRPr lang="en-US" dirty="0"/>
              </a:p>
              <a:p>
                <a:pPr>
                  <a:defRPr/>
                </a:pPr>
                <a:endParaRPr lang="en-US" dirty="0"/>
              </a:p>
              <a:p>
                <a:pPr>
                  <a:defRPr/>
                </a:pPr>
                <a:r>
                  <a:rPr lang="en-US" dirty="0">
                    <a:solidFill>
                      <a:schemeClr val="accent1">
                        <a:lumMod val="75000"/>
                      </a:schemeClr>
                    </a:solidFill>
                  </a:rPr>
                  <a:t>Broadcast:  </a:t>
                </a:r>
                <a:r>
                  <a:rPr lang="en-US" dirty="0"/>
                  <a:t>Single source, all destinations</a:t>
                </a:r>
                <a:endParaRPr lang="en-US" dirty="0">
                  <a:solidFill>
                    <a:srgbClr val="C00000"/>
                  </a:solidFill>
                </a:endParaRPr>
              </a:p>
              <a:p>
                <a:pPr>
                  <a:defRPr/>
                </a:pPr>
                <a:endParaRPr lang="en-US" dirty="0"/>
              </a:p>
              <a:p>
                <a:pPr>
                  <a:defRPr/>
                </a:pPr>
                <a:endParaRPr lang="en-US" dirty="0"/>
              </a:p>
              <a:p>
                <a:pPr>
                  <a:defRPr/>
                </a:pPr>
                <a:r>
                  <a:rPr lang="en-US" dirty="0">
                    <a:solidFill>
                      <a:schemeClr val="accent1">
                        <a:lumMod val="75000"/>
                      </a:schemeClr>
                    </a:solidFill>
                  </a:rPr>
                  <a:t>Anycast:</a:t>
                </a:r>
                <a:r>
                  <a:rPr lang="en-US" dirty="0">
                    <a:solidFill>
                      <a:schemeClr val="accent2"/>
                    </a:solidFill>
                  </a:rPr>
                  <a:t> </a:t>
                </a:r>
                <a:r>
                  <a:rPr lang="en-US" dirty="0"/>
                  <a:t>Single source, choice of one among alternative destinations</a:t>
                </a:r>
                <a:endParaRPr lang="en-US" dirty="0">
                  <a:solidFill>
                    <a:srgbClr val="C00000"/>
                  </a:solidFill>
                </a:endParaRPr>
              </a:p>
              <a:p>
                <a:pPr>
                  <a:defRPr/>
                </a:pPr>
                <a:endParaRPr lang="en-US" dirty="0"/>
              </a:p>
              <a:p>
                <a:pPr>
                  <a:defRPr/>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762000" y="1371600"/>
                <a:ext cx="7772400" cy="5105400"/>
              </a:xfrm>
              <a:blipFill rotWithShape="0">
                <a:blip r:embed="rId2"/>
                <a:stretch>
                  <a:fillRect l="-941" t="-1909"/>
                </a:stretch>
              </a:blipFill>
            </p:spPr>
            <p:txBody>
              <a:bodyPr/>
              <a:lstStyle/>
              <a:p>
                <a:r>
                  <a:rPr lang="en-US">
                    <a:noFill/>
                  </a:rPr>
                  <a:t> </a:t>
                </a:r>
              </a:p>
            </p:txBody>
          </p:sp>
        </mc:Fallback>
      </mc:AlternateContent>
      <p:pic>
        <p:nvPicPr>
          <p:cNvPr id="4608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743200"/>
            <a:ext cx="2224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3771900"/>
            <a:ext cx="2339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4627563"/>
            <a:ext cx="21875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5715000"/>
            <a:ext cx="42672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hape 422"/>
          <p:cNvSpPr txBox="1">
            <a:spLocks/>
          </p:cNvSpPr>
          <p:nvPr/>
        </p:nvSpPr>
        <p:spPr bwMode="auto">
          <a:xfrm>
            <a:off x="1600200" y="304799"/>
            <a:ext cx="64198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0487" tIns="44450" rIns="90487" bIns="44450" numCol="1" anchor="ctr" anchorCtr="0" compatLnSpc="1">
            <a:prstTxWarp prst="textNoShape">
              <a:avLst/>
            </a:prstTxWarp>
          </a:bodyPr>
          <a:lstStyle>
            <a:lvl1pPr algn="ctr" rtl="0" eaLnBrk="0" fontAlgn="base" hangingPunct="0">
              <a:lnSpc>
                <a:spcPts val="3000"/>
              </a:lnSpc>
              <a:spcBef>
                <a:spcPct val="0"/>
              </a:spcBef>
              <a:spcAft>
                <a:spcPct val="0"/>
              </a:spcAft>
              <a:defRPr sz="2400" b="1">
                <a:solidFill>
                  <a:schemeClr val="tx2"/>
                </a:solidFill>
                <a:latin typeface="Times New Roman"/>
                <a:ea typeface="ＭＳ Ｐゴシック" pitchFamily="-109" charset="-128"/>
                <a:cs typeface="Times New Roman"/>
              </a:defRPr>
            </a:lvl1pPr>
            <a:lvl2pPr algn="ctr" rtl="0" eaLnBrk="0" fontAlgn="base" hangingPunct="0">
              <a:lnSpc>
                <a:spcPts val="3000"/>
              </a:lnSpc>
              <a:spcBef>
                <a:spcPct val="0"/>
              </a:spcBef>
              <a:spcAft>
                <a:spcPct val="0"/>
              </a:spcAft>
              <a:defRPr sz="2400" b="1">
                <a:solidFill>
                  <a:schemeClr val="tx2"/>
                </a:solidFill>
                <a:latin typeface="Times New Roman" pitchFamily="-107" charset="0"/>
                <a:ea typeface="ＭＳ Ｐゴシック" pitchFamily="-109" charset="-128"/>
                <a:cs typeface="Times New Roman" charset="0"/>
              </a:defRPr>
            </a:lvl2pPr>
            <a:lvl3pPr algn="ctr" rtl="0" eaLnBrk="0" fontAlgn="base" hangingPunct="0">
              <a:lnSpc>
                <a:spcPts val="3000"/>
              </a:lnSpc>
              <a:spcBef>
                <a:spcPct val="0"/>
              </a:spcBef>
              <a:spcAft>
                <a:spcPct val="0"/>
              </a:spcAft>
              <a:defRPr sz="2400" b="1">
                <a:solidFill>
                  <a:schemeClr val="tx2"/>
                </a:solidFill>
                <a:latin typeface="Times New Roman" pitchFamily="-107" charset="0"/>
                <a:ea typeface="ＭＳ Ｐゴシック" pitchFamily="-109" charset="-128"/>
                <a:cs typeface="Times New Roman" charset="0"/>
              </a:defRPr>
            </a:lvl3pPr>
            <a:lvl4pPr algn="ctr" rtl="0" eaLnBrk="0" fontAlgn="base" hangingPunct="0">
              <a:lnSpc>
                <a:spcPts val="3000"/>
              </a:lnSpc>
              <a:spcBef>
                <a:spcPct val="0"/>
              </a:spcBef>
              <a:spcAft>
                <a:spcPct val="0"/>
              </a:spcAft>
              <a:defRPr sz="2400" b="1">
                <a:solidFill>
                  <a:schemeClr val="tx2"/>
                </a:solidFill>
                <a:latin typeface="Times New Roman" pitchFamily="-107" charset="0"/>
                <a:ea typeface="ＭＳ Ｐゴシック" pitchFamily="-109" charset="-128"/>
                <a:cs typeface="Times New Roman" charset="0"/>
              </a:defRPr>
            </a:lvl4pPr>
            <a:lvl5pPr algn="ctr" rtl="0" eaLnBrk="0" fontAlgn="base" hangingPunct="0">
              <a:lnSpc>
                <a:spcPts val="3000"/>
              </a:lnSpc>
              <a:spcBef>
                <a:spcPct val="0"/>
              </a:spcBef>
              <a:spcAft>
                <a:spcPct val="0"/>
              </a:spcAft>
              <a:defRPr sz="2400" b="1">
                <a:solidFill>
                  <a:schemeClr val="tx2"/>
                </a:solidFill>
                <a:latin typeface="Times New Roman" pitchFamily="-107" charset="0"/>
                <a:ea typeface="ＭＳ Ｐゴシック" pitchFamily="-109" charset="-128"/>
                <a:cs typeface="Times New Roman" charset="0"/>
              </a:defRPr>
            </a:lvl5pPr>
            <a:lvl6pPr marL="457200" algn="ctr" rtl="0" eaLnBrk="0" fontAlgn="base" hangingPunct="0">
              <a:lnSpc>
                <a:spcPts val="3000"/>
              </a:lnSpc>
              <a:spcBef>
                <a:spcPct val="0"/>
              </a:spcBef>
              <a:spcAft>
                <a:spcPct val="0"/>
              </a:spcAft>
              <a:defRPr sz="2400" b="1">
                <a:solidFill>
                  <a:schemeClr val="tx2"/>
                </a:solidFill>
                <a:latin typeface="Helvetica" pitchFamily="-106" charset="0"/>
              </a:defRPr>
            </a:lvl6pPr>
            <a:lvl7pPr marL="914400" algn="ctr" rtl="0" eaLnBrk="0" fontAlgn="base" hangingPunct="0">
              <a:lnSpc>
                <a:spcPts val="3000"/>
              </a:lnSpc>
              <a:spcBef>
                <a:spcPct val="0"/>
              </a:spcBef>
              <a:spcAft>
                <a:spcPct val="0"/>
              </a:spcAft>
              <a:defRPr sz="2400" b="1">
                <a:solidFill>
                  <a:schemeClr val="tx2"/>
                </a:solidFill>
                <a:latin typeface="Helvetica" pitchFamily="-106" charset="0"/>
              </a:defRPr>
            </a:lvl7pPr>
            <a:lvl8pPr marL="1371600" algn="ctr" rtl="0" eaLnBrk="0" fontAlgn="base" hangingPunct="0">
              <a:lnSpc>
                <a:spcPts val="3000"/>
              </a:lnSpc>
              <a:spcBef>
                <a:spcPct val="0"/>
              </a:spcBef>
              <a:spcAft>
                <a:spcPct val="0"/>
              </a:spcAft>
              <a:defRPr sz="2400" b="1">
                <a:solidFill>
                  <a:schemeClr val="tx2"/>
                </a:solidFill>
                <a:latin typeface="Helvetica" pitchFamily="-106" charset="0"/>
              </a:defRPr>
            </a:lvl8pPr>
            <a:lvl9pPr marL="1828800" algn="ctr" rtl="0" eaLnBrk="0" fontAlgn="base" hangingPunct="0">
              <a:lnSpc>
                <a:spcPts val="3000"/>
              </a:lnSpc>
              <a:spcBef>
                <a:spcPct val="0"/>
              </a:spcBef>
              <a:spcAft>
                <a:spcPct val="0"/>
              </a:spcAft>
              <a:defRPr sz="2400" b="1">
                <a:solidFill>
                  <a:schemeClr val="tx2"/>
                </a:solidFill>
                <a:latin typeface="Helvetica" pitchFamily="-106" charset="0"/>
              </a:defRPr>
            </a:lvl9pPr>
          </a:lstStyle>
          <a:p>
            <a:r>
              <a:rPr lang="en-US" altLang="en-US" kern="0" dirty="0">
                <a:latin typeface="Times New Roman" charset="0"/>
                <a:ea typeface="ＭＳ Ｐゴシック" charset="-128"/>
                <a:cs typeface="Times New Roman" charset="0"/>
              </a:rPr>
              <a:t>Traffic Classes: Generalized Flow</a:t>
            </a:r>
          </a:p>
        </p:txBody>
      </p:sp>
    </p:spTree>
    <p:extLst>
      <p:ext uri="{BB962C8B-B14F-4D97-AF65-F5344CB8AC3E}">
        <p14:creationId xmlns:p14="http://schemas.microsoft.com/office/powerpoint/2010/main" val="717743974"/>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hape 425"/>
          <p:cNvSpPr>
            <a:spLocks noGrp="1"/>
          </p:cNvSpPr>
          <p:nvPr>
            <p:ph type="title"/>
          </p:nvPr>
        </p:nvSpPr>
        <p:spPr>
          <a:xfrm>
            <a:off x="1219200" y="228600"/>
            <a:ext cx="7051675" cy="542925"/>
          </a:xfrm>
        </p:spPr>
        <p:txBody>
          <a:bodyPr/>
          <a:lstStyle/>
          <a:p>
            <a:r>
              <a:rPr lang="en-US" altLang="en-US" dirty="0">
                <a:latin typeface="Times New Roman" charset="0"/>
                <a:ea typeface="ＭＳ Ｐゴシック" charset="-128"/>
                <a:cs typeface="Times New Roman" charset="0"/>
              </a:rPr>
              <a:t>Problem Statement</a:t>
            </a: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762000" y="1066800"/>
                <a:ext cx="7772400" cy="5468938"/>
              </a:xfrm>
            </p:spPr>
            <p:txBody>
              <a:bodyPr/>
              <a:lstStyle/>
              <a:p>
                <a:pPr>
                  <a:defRPr/>
                </a:pPr>
                <a:r>
                  <a:rPr lang="en-US" dirty="0"/>
                  <a:t>Given a wireless network              , with packets arriving at source nodes according to an </a:t>
                </a:r>
                <a:r>
                  <a:rPr lang="en-US" dirty="0" err="1"/>
                  <a:t>i.i.d</a:t>
                </a:r>
                <a:r>
                  <a:rPr lang="en-US" dirty="0"/>
                  <a:t> process of rate </a:t>
                </a:r>
                <a14:m>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charset="0"/>
                                <a:ea typeface="Cambria Math" charset="0"/>
                                <a:cs typeface="Cambria Math" charset="0"/>
                              </a:rPr>
                              <m:t>𝜆</m:t>
                            </m:r>
                          </m:e>
                          <m:sub>
                            <m:r>
                              <a:rPr lang="en-US" i="1">
                                <a:latin typeface="Cambria Math" charset="0"/>
                              </a:rPr>
                              <m:t>𝒄</m:t>
                            </m:r>
                          </m:sub>
                        </m:sSub>
                      </m:e>
                    </m:acc>
                  </m:oMath>
                </a14:m>
                <a:endParaRPr lang="en-US" i="1" dirty="0"/>
              </a:p>
              <a:p>
                <a:pPr>
                  <a:defRPr/>
                </a:pPr>
                <a:endParaRPr lang="en-US" i="1" dirty="0"/>
              </a:p>
              <a:p>
                <a:pPr>
                  <a:defRPr/>
                </a:pPr>
                <a:r>
                  <a:rPr lang="en-US" i="1" dirty="0">
                    <a:solidFill>
                      <a:schemeClr val="accent1">
                        <a:lumMod val="75000"/>
                      </a:schemeClr>
                    </a:solidFill>
                  </a:rPr>
                  <a:t>Objective:</a:t>
                </a:r>
                <a:r>
                  <a:rPr lang="en-US" i="1" dirty="0"/>
                  <a:t>  </a:t>
                </a:r>
                <a:r>
                  <a:rPr lang="en-US" dirty="0"/>
                  <a:t>Find a </a:t>
                </a:r>
                <a:r>
                  <a:rPr lang="en-US" dirty="0">
                    <a:solidFill>
                      <a:schemeClr val="accent1">
                        <a:lumMod val="75000"/>
                      </a:schemeClr>
                    </a:solidFill>
                  </a:rPr>
                  <a:t>routing and scheduling </a:t>
                </a:r>
                <a:r>
                  <a:rPr lang="en-US" dirty="0"/>
                  <a:t>policy that will support all arrival rates </a:t>
                </a:r>
                <a:r>
                  <a:rPr lang="en-US" i="1" dirty="0">
                    <a:solidFill>
                      <a:schemeClr val="accent1">
                        <a:lumMod val="75000"/>
                      </a:schemeClr>
                    </a:solidFill>
                  </a:rPr>
                  <a:t>within the network stability region</a:t>
                </a:r>
              </a:p>
              <a:p>
                <a:pPr lvl="1">
                  <a:defRPr/>
                </a:pPr>
                <a:r>
                  <a:rPr lang="en-US" dirty="0">
                    <a:ea typeface="ＭＳ Ｐゴシック" pitchFamily="-109" charset="-128"/>
                  </a:rPr>
                  <a:t>Including a mix of unicast, multicast, broadcast, etc.</a:t>
                </a:r>
              </a:p>
              <a:p>
                <a:pPr lvl="1">
                  <a:defRPr/>
                </a:pPr>
                <a:endParaRPr lang="en-US" dirty="0"/>
              </a:p>
              <a:p>
                <a:pPr>
                  <a:defRPr/>
                </a:pPr>
                <a:r>
                  <a:rPr lang="en-US" dirty="0">
                    <a:solidFill>
                      <a:schemeClr val="accent1">
                        <a:lumMod val="75000"/>
                      </a:schemeClr>
                    </a:solidFill>
                  </a:rPr>
                  <a:t>Unicast Problem: </a:t>
                </a:r>
                <a:r>
                  <a:rPr lang="en-US" dirty="0"/>
                  <a:t>Find a routing and scheduling strategy</a:t>
                </a:r>
                <a14:m>
                  <m:oMath xmlns:m="http://schemas.openxmlformats.org/officeDocument/2006/math">
                    <m:r>
                      <a:rPr lang="en-US" b="1" i="0" smtClean="0">
                        <a:latin typeface="Cambria Math" charset="0"/>
                        <a:ea typeface="Cambria Math" charset="0"/>
                        <a:cs typeface="Cambria Math" charset="0"/>
                      </a:rPr>
                      <m:t> </m:t>
                    </m:r>
                    <m:r>
                      <a:rPr lang="en-US" i="1" smtClean="0">
                        <a:latin typeface="Cambria Math" charset="0"/>
                        <a:ea typeface="Cambria Math" charset="0"/>
                        <a:cs typeface="Cambria Math" charset="0"/>
                      </a:rPr>
                      <m:t>𝝅</m:t>
                    </m:r>
                  </m:oMath>
                </a14:m>
                <a:r>
                  <a:rPr lang="en-US" dirty="0"/>
                  <a:t>  to support any unicast rate</a:t>
                </a:r>
              </a:p>
              <a:p>
                <a:pPr marL="520700" lvl="1" indent="0">
                  <a:buFontTx/>
                  <a:buNone/>
                  <a:defRPr/>
                </a:pPr>
                <a:r>
                  <a:rPr lang="en-US" dirty="0"/>
                  <a:t>                </a:t>
                </a:r>
              </a:p>
              <a:p>
                <a:pPr>
                  <a:defRPr/>
                </a:pPr>
                <a:endParaRPr lang="en-US" dirty="0"/>
              </a:p>
              <a:p>
                <a:pPr>
                  <a:defRPr/>
                </a:pPr>
                <a:endParaRPr lang="en-US" dirty="0"/>
              </a:p>
              <a:p>
                <a:pPr>
                  <a:defRPr/>
                </a:pPr>
                <a:r>
                  <a:rPr lang="en-US" dirty="0">
                    <a:solidFill>
                      <a:schemeClr val="accent1">
                        <a:lumMod val="75000"/>
                      </a:schemeClr>
                    </a:solidFill>
                  </a:rPr>
                  <a:t>Broadcast Problem:</a:t>
                </a:r>
                <a:r>
                  <a:rPr lang="en-US" dirty="0">
                    <a:solidFill>
                      <a:schemeClr val="accent2"/>
                    </a:solidFill>
                  </a:rPr>
                  <a:t> </a:t>
                </a:r>
                <a:r>
                  <a:rPr lang="en-US" dirty="0"/>
                  <a:t>Find a routing and scheduling strategy</a:t>
                </a:r>
                <a14:m>
                  <m:oMath xmlns:m="http://schemas.openxmlformats.org/officeDocument/2006/math">
                    <m:r>
                      <a:rPr lang="en-US">
                        <a:latin typeface="Cambria Math" charset="0"/>
                        <a:ea typeface="Cambria Math" charset="0"/>
                        <a:cs typeface="Cambria Math" charset="0"/>
                      </a:rPr>
                      <m:t> </m:t>
                    </m:r>
                    <m:r>
                      <a:rPr lang="en-US" i="1">
                        <a:latin typeface="Cambria Math" charset="0"/>
                        <a:ea typeface="Cambria Math" charset="0"/>
                        <a:cs typeface="Cambria Math" charset="0"/>
                      </a:rPr>
                      <m:t>𝝅</m:t>
                    </m:r>
                  </m:oMath>
                </a14:m>
                <a:r>
                  <a:rPr lang="en-US" dirty="0"/>
                  <a:t> to support any broadcast rate</a:t>
                </a:r>
              </a:p>
              <a:p>
                <a:pPr>
                  <a:defRPr/>
                </a:pPr>
                <a:endParaRPr lang="en-US" dirty="0"/>
              </a:p>
              <a:p>
                <a:pPr>
                  <a:defRPr/>
                </a:pPr>
                <a:endParaRPr lang="en-US" dirty="0"/>
              </a:p>
              <a:p>
                <a:pPr>
                  <a:defRPr/>
                </a:pPr>
                <a:endParaRPr lang="en-US" dirty="0"/>
              </a:p>
              <a:p>
                <a:pPr>
                  <a:defRPr/>
                </a:pPr>
                <a:r>
                  <a:rPr lang="en-US" dirty="0"/>
                  <a:t>Similar definition for Multicast and Anycast</a:t>
                </a:r>
              </a:p>
              <a:p>
                <a:pPr>
                  <a:defRPr/>
                </a:pPr>
                <a:endParaRPr lang="en-US" dirty="0"/>
              </a:p>
              <a:p>
                <a:pPr>
                  <a:defRPr/>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762000" y="1066800"/>
                <a:ext cx="7772400" cy="5468938"/>
              </a:xfrm>
              <a:blipFill rotWithShape="0">
                <a:blip r:embed="rId2"/>
                <a:stretch>
                  <a:fillRect l="-941" t="-1784" b="-223"/>
                </a:stretch>
              </a:blipFill>
            </p:spPr>
            <p:txBody>
              <a:bodyPr/>
              <a:lstStyle/>
              <a:p>
                <a:r>
                  <a:rPr lang="en-US">
                    <a:noFill/>
                  </a:rPr>
                  <a:t> </a:t>
                </a:r>
              </a:p>
            </p:txBody>
          </p:sp>
        </mc:Fallback>
      </mc:AlternateContent>
      <p:pic>
        <p:nvPicPr>
          <p:cNvPr id="4710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111454"/>
            <a:ext cx="70979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3"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3749" y="3852510"/>
            <a:ext cx="268128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4"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76888" y="3723129"/>
            <a:ext cx="2595562"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6" name="Picture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66093" y="5338761"/>
            <a:ext cx="3276600" cy="37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7" name="Picture 1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31362" y="5172075"/>
            <a:ext cx="28019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7325819"/>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r>
              <a:rPr lang="en-US" altLang="en-US" dirty="0">
                <a:latin typeface="Times New Roman" charset="0"/>
                <a:ea typeface="ＭＳ Ｐゴシック" charset="-128"/>
                <a:cs typeface="Times New Roman" charset="0"/>
              </a:rPr>
              <a:t> Previous work and their limitations </a:t>
            </a:r>
          </a:p>
        </p:txBody>
      </p:sp>
      <p:sp>
        <p:nvSpPr>
          <p:cNvPr id="40962" name="Content Placeholder 2"/>
          <p:cNvSpPr>
            <a:spLocks noGrp="1"/>
          </p:cNvSpPr>
          <p:nvPr>
            <p:ph idx="1"/>
          </p:nvPr>
        </p:nvSpPr>
        <p:spPr>
          <a:xfrm>
            <a:off x="533400" y="1219200"/>
            <a:ext cx="8153400" cy="4876800"/>
          </a:xfrm>
        </p:spPr>
        <p:txBody>
          <a:bodyPr/>
          <a:lstStyle/>
          <a:p>
            <a:r>
              <a:rPr lang="en-US" altLang="en-US" sz="2000" dirty="0">
                <a:latin typeface="Times New Roman" charset="0"/>
                <a:ea typeface="ＭＳ Ｐゴシック" charset="-128"/>
                <a:cs typeface="Times New Roman" charset="0"/>
              </a:rPr>
              <a:t>The Backpressure algorithm (Tassiulas et al. ‘92)  is throughput optimal for unicast traffic</a:t>
            </a:r>
          </a:p>
          <a:p>
            <a:endParaRPr lang="en-US" altLang="en-US" sz="2000" dirty="0">
              <a:latin typeface="Times New Roman" charset="0"/>
              <a:ea typeface="ＭＳ Ｐゴシック" charset="-128"/>
              <a:cs typeface="Times New Roman" charset="0"/>
            </a:endParaRPr>
          </a:p>
          <a:p>
            <a:r>
              <a:rPr lang="en-US" altLang="en-US" sz="2000" dirty="0">
                <a:latin typeface="Times New Roman" charset="0"/>
                <a:ea typeface="ＭＳ Ｐゴシック" charset="-128"/>
                <a:cs typeface="Times New Roman" charset="0"/>
              </a:rPr>
              <a:t>Cannot be extended to other important problems - despite tremendous effort over the past 25 years</a:t>
            </a:r>
          </a:p>
          <a:p>
            <a:pPr lvl="1"/>
            <a:r>
              <a:rPr lang="en-US" altLang="en-US" sz="1800" dirty="0">
                <a:latin typeface="Times New Roman" charset="0"/>
                <a:ea typeface="ＭＳ Ｐゴシック" charset="-128"/>
                <a:cs typeface="Times New Roman" charset="0"/>
              </a:rPr>
              <a:t>Broadcast, Multicast, Anycast, etc.</a:t>
            </a:r>
          </a:p>
          <a:p>
            <a:endParaRPr lang="en-US" altLang="en-US" sz="2000" dirty="0">
              <a:latin typeface="Times New Roman" charset="0"/>
              <a:ea typeface="ＭＳ Ｐゴシック" charset="-128"/>
              <a:cs typeface="Times New Roman" charset="0"/>
            </a:endParaRPr>
          </a:p>
          <a:p>
            <a:r>
              <a:rPr lang="en-US" altLang="en-US" sz="2000" dirty="0">
                <a:latin typeface="Times New Roman" charset="0"/>
                <a:ea typeface="ＭＳ Ｐゴシック" charset="-128"/>
                <a:cs typeface="Times New Roman" charset="0"/>
              </a:rPr>
              <a:t>We develop </a:t>
            </a:r>
            <a:r>
              <a:rPr lang="en-US" altLang="en-US" sz="2000" dirty="0">
                <a:solidFill>
                  <a:schemeClr val="accent1">
                    <a:lumMod val="75000"/>
                  </a:schemeClr>
                </a:solidFill>
                <a:latin typeface="Times New Roman" charset="0"/>
                <a:ea typeface="ＭＳ Ｐゴシック" charset="-128"/>
                <a:cs typeface="Times New Roman" charset="0"/>
              </a:rPr>
              <a:t>the first general framework </a:t>
            </a:r>
            <a:r>
              <a:rPr lang="en-US" altLang="en-US" sz="2000" dirty="0">
                <a:latin typeface="Times New Roman" charset="0"/>
                <a:ea typeface="ＭＳ Ｐゴシック" charset="-128"/>
                <a:cs typeface="Times New Roman" charset="0"/>
              </a:rPr>
              <a:t>that can be used to solve general network-flow problems with provable optimality guarantees</a:t>
            </a:r>
          </a:p>
          <a:p>
            <a:endParaRPr lang="en-US" altLang="en-US" sz="2000" dirty="0">
              <a:latin typeface="Times New Roman" charset="0"/>
              <a:ea typeface="ＭＳ Ｐゴシック" charset="-128"/>
              <a:cs typeface="Times New Roman" charset="0"/>
            </a:endParaRPr>
          </a:p>
          <a:p>
            <a:r>
              <a:rPr lang="en-US" altLang="en-US" sz="2000" dirty="0">
                <a:latin typeface="Times New Roman" charset="0"/>
                <a:ea typeface="ＭＳ Ｐゴシック" charset="-128"/>
                <a:cs typeface="Times New Roman" charset="0"/>
              </a:rPr>
              <a:t>Our algorithm is </a:t>
            </a:r>
            <a:r>
              <a:rPr lang="en-US" altLang="en-US" sz="2000" dirty="0">
                <a:solidFill>
                  <a:schemeClr val="accent1">
                    <a:lumMod val="75000"/>
                  </a:schemeClr>
                </a:solidFill>
                <a:latin typeface="Times New Roman" charset="0"/>
                <a:ea typeface="ＭＳ Ｐゴシック" charset="-128"/>
                <a:cs typeface="Times New Roman" charset="0"/>
              </a:rPr>
              <a:t>fundamentally different</a:t>
            </a:r>
            <a:r>
              <a:rPr lang="en-US" altLang="en-US" sz="2000" dirty="0">
                <a:latin typeface="Times New Roman" charset="0"/>
                <a:ea typeface="ＭＳ Ｐゴシック" charset="-128"/>
                <a:cs typeface="Times New Roman" charset="0"/>
              </a:rPr>
              <a:t> from backpressure</a:t>
            </a:r>
          </a:p>
          <a:p>
            <a:pPr lvl="1"/>
            <a:r>
              <a:rPr lang="en-US" altLang="en-US" sz="1800" dirty="0">
                <a:latin typeface="Times New Roman" charset="0"/>
                <a:ea typeface="ＭＳ Ｐゴシック" charset="-128"/>
                <a:cs typeface="Times New Roman" charset="0"/>
              </a:rPr>
              <a:t>Avoids issues of looping in network</a:t>
            </a:r>
          </a:p>
          <a:p>
            <a:pPr lvl="1"/>
            <a:r>
              <a:rPr lang="en-US" altLang="en-US" sz="1800" dirty="0">
                <a:solidFill>
                  <a:schemeClr val="accent1">
                    <a:lumMod val="75000"/>
                  </a:schemeClr>
                </a:solidFill>
                <a:latin typeface="Times New Roman" charset="0"/>
                <a:ea typeface="ＭＳ Ｐゴシック" charset="-128"/>
                <a:cs typeface="Times New Roman" charset="0"/>
              </a:rPr>
              <a:t>Significant delay improvement </a:t>
            </a:r>
            <a:r>
              <a:rPr lang="en-US" altLang="en-US" sz="1800" dirty="0">
                <a:latin typeface="Times New Roman" charset="0"/>
                <a:ea typeface="ＭＳ Ｐゴシック" charset="-128"/>
                <a:cs typeface="Times New Roman" charset="0"/>
              </a:rPr>
              <a:t>over backpressure for unicast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earlier work on this problem</a:t>
            </a:r>
          </a:p>
        </p:txBody>
      </p:sp>
      <p:sp>
        <p:nvSpPr>
          <p:cNvPr id="3" name="Content Placeholder 2"/>
          <p:cNvSpPr>
            <a:spLocks noGrp="1"/>
          </p:cNvSpPr>
          <p:nvPr>
            <p:ph idx="1"/>
          </p:nvPr>
        </p:nvSpPr>
        <p:spPr>
          <a:xfrm>
            <a:off x="914400" y="1143000"/>
            <a:ext cx="7772400" cy="4114800"/>
          </a:xfrm>
        </p:spPr>
        <p:txBody>
          <a:bodyPr/>
          <a:lstStyle/>
          <a:p>
            <a:pPr>
              <a:defRPr/>
            </a:pPr>
            <a:r>
              <a:rPr lang="en-US" dirty="0"/>
              <a:t>Earlier we concentrated exclusively on the </a:t>
            </a:r>
            <a:r>
              <a:rPr lang="en-US" dirty="0">
                <a:solidFill>
                  <a:schemeClr val="accent1">
                    <a:lumMod val="75000"/>
                  </a:schemeClr>
                </a:solidFill>
              </a:rPr>
              <a:t>Broadcast problem </a:t>
            </a:r>
          </a:p>
          <a:p>
            <a:pPr>
              <a:defRPr/>
            </a:pPr>
            <a:endParaRPr lang="en-US" dirty="0"/>
          </a:p>
          <a:p>
            <a:pPr>
              <a:defRPr/>
            </a:pPr>
            <a:r>
              <a:rPr lang="en-US" dirty="0"/>
              <a:t>We obtained a throughput-optimal broadcast algorithm for wireless </a:t>
            </a:r>
            <a:r>
              <a:rPr lang="en-US" dirty="0">
                <a:solidFill>
                  <a:schemeClr val="accent1">
                    <a:lumMod val="75000"/>
                  </a:schemeClr>
                </a:solidFill>
              </a:rPr>
              <a:t>DAGs</a:t>
            </a:r>
            <a:r>
              <a:rPr lang="en-US" dirty="0">
                <a:solidFill>
                  <a:schemeClr val="accent2">
                    <a:lumMod val="60000"/>
                    <a:lumOff val="40000"/>
                  </a:schemeClr>
                </a:solidFill>
              </a:rPr>
              <a:t> </a:t>
            </a:r>
            <a:r>
              <a:rPr lang="en-US" dirty="0"/>
              <a:t>(</a:t>
            </a:r>
            <a:r>
              <a:rPr lang="en-US" dirty="0">
                <a:solidFill>
                  <a:schemeClr val="accent1">
                    <a:lumMod val="75000"/>
                  </a:schemeClr>
                </a:solidFill>
              </a:rPr>
              <a:t>Sinha, Li, Paschos, Modiano</a:t>
            </a:r>
            <a:r>
              <a:rPr lang="en-US" dirty="0"/>
              <a:t>, </a:t>
            </a:r>
            <a:r>
              <a:rPr lang="en-US" dirty="0">
                <a:solidFill>
                  <a:srgbClr val="C00000"/>
                </a:solidFill>
              </a:rPr>
              <a:t>INFOCOM’15 and TON ’16</a:t>
            </a:r>
            <a:r>
              <a:rPr lang="en-US" dirty="0"/>
              <a:t>) </a:t>
            </a:r>
          </a:p>
          <a:p>
            <a:pPr>
              <a:defRPr/>
            </a:pPr>
            <a:endParaRPr lang="en-US" dirty="0"/>
          </a:p>
          <a:p>
            <a:pPr>
              <a:defRPr/>
            </a:pPr>
            <a:r>
              <a:rPr lang="en-US" dirty="0"/>
              <a:t>The algorithm used the idea of </a:t>
            </a:r>
            <a:r>
              <a:rPr lang="en-US" i="1" dirty="0"/>
              <a:t>in-order delivery </a:t>
            </a:r>
            <a:r>
              <a:rPr lang="en-US" dirty="0"/>
              <a:t>of packets in a certain restricted policy space. Activations was done using a Max-Weight scheme where the weights are a function of “</a:t>
            </a:r>
            <a:r>
              <a:rPr lang="en-US" i="1" dirty="0"/>
              <a:t>last received packet indices</a:t>
            </a:r>
            <a:r>
              <a:rPr lang="en-US" dirty="0"/>
              <a:t>” of nodes.</a:t>
            </a:r>
          </a:p>
          <a:p>
            <a:pPr>
              <a:defRPr/>
            </a:pPr>
            <a:endParaRPr lang="en-US" dirty="0"/>
          </a:p>
          <a:p>
            <a:pPr>
              <a:defRPr/>
            </a:pPr>
            <a:r>
              <a:rPr lang="en-US" dirty="0"/>
              <a:t>This policy was further generalized to time-varying graphs and broadcast capacity was explicitly characterized (</a:t>
            </a:r>
            <a:r>
              <a:rPr lang="en-US" dirty="0">
                <a:solidFill>
                  <a:schemeClr val="accent1">
                    <a:lumMod val="75000"/>
                  </a:schemeClr>
                </a:solidFill>
              </a:rPr>
              <a:t>Sinha, Tassiulas, Modiano, </a:t>
            </a:r>
            <a:r>
              <a:rPr lang="en-US" dirty="0">
                <a:solidFill>
                  <a:srgbClr val="C00000"/>
                </a:solidFill>
              </a:rPr>
              <a:t>MobiHoc ’16</a:t>
            </a:r>
            <a:r>
              <a:rPr lang="en-US" dirty="0"/>
              <a:t>)</a:t>
            </a:r>
          </a:p>
          <a:p>
            <a:pPr>
              <a:defRPr/>
            </a:pPr>
            <a:endParaRPr lang="en-US" dirty="0"/>
          </a:p>
          <a:p>
            <a:pPr>
              <a:defRPr/>
            </a:pPr>
            <a:r>
              <a:rPr lang="en-US" dirty="0"/>
              <a:t>We also obtained a </a:t>
            </a:r>
            <a:r>
              <a:rPr lang="en-US" i="1" dirty="0"/>
              <a:t>different</a:t>
            </a:r>
            <a:r>
              <a:rPr lang="en-US" dirty="0"/>
              <a:t> throughput-optimal broadcast policy for </a:t>
            </a:r>
            <a:r>
              <a:rPr lang="en-US" dirty="0">
                <a:solidFill>
                  <a:schemeClr val="accent1">
                    <a:lumMod val="75000"/>
                  </a:schemeClr>
                </a:solidFill>
              </a:rPr>
              <a:t>arbitrary</a:t>
            </a:r>
            <a:r>
              <a:rPr lang="en-US" dirty="0"/>
              <a:t> networks (</a:t>
            </a:r>
            <a:r>
              <a:rPr lang="en-US" dirty="0">
                <a:solidFill>
                  <a:schemeClr val="accent1">
                    <a:lumMod val="75000"/>
                  </a:schemeClr>
                </a:solidFill>
              </a:rPr>
              <a:t>Sinha, Paschos, Modiano, </a:t>
            </a:r>
            <a:r>
              <a:rPr lang="en-US" dirty="0" err="1">
                <a:solidFill>
                  <a:srgbClr val="C00000"/>
                </a:solidFill>
              </a:rPr>
              <a:t>Mobihoc</a:t>
            </a:r>
            <a:r>
              <a:rPr lang="en-US" dirty="0">
                <a:solidFill>
                  <a:srgbClr val="C00000"/>
                </a:solidFill>
              </a:rPr>
              <a:t> ’16</a:t>
            </a:r>
            <a:r>
              <a:rPr lang="en-US" dirty="0"/>
              <a:t>).</a:t>
            </a:r>
          </a:p>
          <a:p>
            <a:pPr>
              <a:defRPr/>
            </a:pPr>
            <a:endParaRPr lang="en-US" dirty="0"/>
          </a:p>
          <a:p>
            <a:pPr>
              <a:defRPr/>
            </a:pPr>
            <a:r>
              <a:rPr lang="en-US" dirty="0"/>
              <a:t>This policy used the idea of </a:t>
            </a:r>
            <a:r>
              <a:rPr lang="en-US" dirty="0">
                <a:solidFill>
                  <a:schemeClr val="accent1">
                    <a:lumMod val="75000"/>
                  </a:schemeClr>
                </a:solidFill>
              </a:rPr>
              <a:t>‘</a:t>
            </a:r>
            <a:r>
              <a:rPr lang="en-US" i="1" dirty="0">
                <a:solidFill>
                  <a:schemeClr val="accent1">
                    <a:lumMod val="75000"/>
                  </a:schemeClr>
                </a:solidFill>
              </a:rPr>
              <a:t>backpressure on sets</a:t>
            </a:r>
            <a:r>
              <a:rPr lang="en-US" dirty="0">
                <a:solidFill>
                  <a:schemeClr val="accent1">
                    <a:lumMod val="75000"/>
                  </a:schemeClr>
                </a:solidFill>
              </a:rPr>
              <a:t>’.  </a:t>
            </a:r>
            <a:r>
              <a:rPr lang="en-US" dirty="0"/>
              <a:t>Also a natural heuristic was proposed using </a:t>
            </a:r>
            <a:r>
              <a:rPr lang="en-US" i="1" dirty="0">
                <a:solidFill>
                  <a:schemeClr val="accent1">
                    <a:lumMod val="75000"/>
                  </a:schemeClr>
                </a:solidFill>
              </a:rPr>
              <a:t>Multi-class in-order </a:t>
            </a:r>
            <a:r>
              <a:rPr lang="en-US" dirty="0"/>
              <a:t>policy.</a:t>
            </a:r>
          </a:p>
          <a:p>
            <a:pPr>
              <a:defRPr/>
            </a:pPr>
            <a:endParaRPr lang="en-US" dirty="0"/>
          </a:p>
          <a:p>
            <a:endParaRPr lang="en-US" dirty="0"/>
          </a:p>
        </p:txBody>
      </p:sp>
    </p:spTree>
    <p:extLst>
      <p:ext uri="{BB962C8B-B14F-4D97-AF65-F5344CB8AC3E}">
        <p14:creationId xmlns:p14="http://schemas.microsoft.com/office/powerpoint/2010/main" val="1550014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altLang="en-US">
                <a:latin typeface="Times New Roman" charset="0"/>
                <a:ea typeface="ＭＳ Ｐゴシック" charset="-128"/>
                <a:cs typeface="Times New Roman" charset="0"/>
              </a:rPr>
              <a:t>What’s new ? </a:t>
            </a:r>
          </a:p>
        </p:txBody>
      </p:sp>
      <p:sp>
        <p:nvSpPr>
          <p:cNvPr id="3" name="Content Placeholder 2"/>
          <p:cNvSpPr>
            <a:spLocks noGrp="1"/>
          </p:cNvSpPr>
          <p:nvPr>
            <p:ph idx="1"/>
          </p:nvPr>
        </p:nvSpPr>
        <p:spPr>
          <a:xfrm>
            <a:off x="762000" y="1143000"/>
            <a:ext cx="7772400" cy="5334000"/>
          </a:xfrm>
        </p:spPr>
        <p:txBody>
          <a:bodyPr/>
          <a:lstStyle/>
          <a:p>
            <a:pPr marL="0" indent="0">
              <a:buFontTx/>
              <a:buNone/>
              <a:defRPr/>
            </a:pPr>
            <a:r>
              <a:rPr lang="en-US" dirty="0"/>
              <a:t>The</a:t>
            </a:r>
            <a:r>
              <a:rPr lang="en-US" dirty="0">
                <a:solidFill>
                  <a:schemeClr val="accent1">
                    <a:lumMod val="75000"/>
                  </a:schemeClr>
                </a:solidFill>
              </a:rPr>
              <a:t> Universal Max-Weight algorithm (UMW)  </a:t>
            </a:r>
            <a:r>
              <a:rPr lang="en-US" dirty="0"/>
              <a:t>differs fundamentally from the traditional Back-Pressure (BP) like algorithms in the following aspects:</a:t>
            </a:r>
          </a:p>
          <a:p>
            <a:pPr marL="0" indent="0">
              <a:buFontTx/>
              <a:buNone/>
              <a:defRPr/>
            </a:pPr>
            <a:endParaRPr lang="en-US" dirty="0"/>
          </a:p>
          <a:p>
            <a:pPr>
              <a:defRPr/>
            </a:pPr>
            <a:r>
              <a:rPr lang="en-US" dirty="0"/>
              <a:t>Unlike BP which makes routing decisions for each packet hop-by-hop, UMW dynamically chooses routes for each packet at the source (</a:t>
            </a:r>
            <a:r>
              <a:rPr lang="en-US" dirty="0">
                <a:solidFill>
                  <a:schemeClr val="accent1">
                    <a:lumMod val="75000"/>
                  </a:schemeClr>
                </a:solidFill>
              </a:rPr>
              <a:t>source routing)</a:t>
            </a:r>
          </a:p>
          <a:p>
            <a:pPr>
              <a:defRPr/>
            </a:pPr>
            <a:endParaRPr lang="en-US" dirty="0"/>
          </a:p>
          <a:p>
            <a:pPr>
              <a:defRPr/>
            </a:pPr>
            <a:r>
              <a:rPr lang="en-US" dirty="0"/>
              <a:t>Unlike BP which makes routing and scheduling decisions based on queue-length information at nodes, UMW is </a:t>
            </a:r>
            <a:r>
              <a:rPr lang="en-US" dirty="0">
                <a:solidFill>
                  <a:schemeClr val="accent1">
                    <a:lumMod val="75000"/>
                  </a:schemeClr>
                </a:solidFill>
              </a:rPr>
              <a:t>oblivious</a:t>
            </a:r>
            <a:r>
              <a:rPr lang="en-US" dirty="0"/>
              <a:t> to physical queue-lengths</a:t>
            </a:r>
          </a:p>
          <a:p>
            <a:pPr>
              <a:defRPr/>
            </a:pPr>
            <a:endParaRPr lang="en-US" dirty="0"/>
          </a:p>
          <a:p>
            <a:pPr>
              <a:defRPr/>
            </a:pPr>
            <a:r>
              <a:rPr lang="en-US" dirty="0"/>
              <a:t>UMW takes control actions based on </a:t>
            </a:r>
            <a:r>
              <a:rPr lang="en-US" dirty="0">
                <a:solidFill>
                  <a:schemeClr val="accent1">
                    <a:lumMod val="75000"/>
                  </a:schemeClr>
                </a:solidFill>
              </a:rPr>
              <a:t>virtual queue-lengths</a:t>
            </a:r>
            <a:r>
              <a:rPr lang="en-US" dirty="0"/>
              <a:t>, which corresponds to a simpler precedence-relaxed system</a:t>
            </a:r>
          </a:p>
          <a:p>
            <a:pPr>
              <a:defRPr/>
            </a:pPr>
            <a:endParaRPr lang="en-US" dirty="0"/>
          </a:p>
          <a:p>
            <a:pPr>
              <a:defRPr/>
            </a:pPr>
            <a:r>
              <a:rPr lang="en-US" dirty="0"/>
              <a:t>UMW uses standard min-cost algorithms (e.g., </a:t>
            </a:r>
            <a:r>
              <a:rPr lang="en-US" dirty="0">
                <a:solidFill>
                  <a:schemeClr val="accent1">
                    <a:lumMod val="75000"/>
                  </a:schemeClr>
                </a:solidFill>
              </a:rPr>
              <a:t>Shortest path, MST, min-cost Steiner Tree</a:t>
            </a:r>
            <a:r>
              <a:rPr lang="en-US" dirty="0">
                <a:solidFill>
                  <a:schemeClr val="accent2"/>
                </a:solidFill>
              </a:rPr>
              <a:t>  </a:t>
            </a:r>
            <a:r>
              <a:rPr lang="en-US" dirty="0"/>
              <a:t>etc.) at the sources</a:t>
            </a:r>
          </a:p>
          <a:p>
            <a:pPr>
              <a:defRPr/>
            </a:pPr>
            <a:endParaRPr lang="en-US" dirty="0"/>
          </a:p>
        </p:txBody>
      </p:sp>
    </p:spTree>
  </p:cSld>
  <p:clrMapOvr>
    <a:masterClrMapping/>
  </p:clrMapOvr>
</p:sld>
</file>

<file path=ppt/theme/theme1.xml><?xml version="1.0" encoding="utf-8"?>
<a:theme xmlns:a="http://schemas.openxmlformats.org/drawingml/2006/main" name="DARPA_Satellite copy">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PA_Satellite cop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a:ln>
              <a:noFill/>
            </a:ln>
            <a:solidFill>
              <a:schemeClr val="tx1"/>
            </a:solidFill>
            <a:effectLst/>
            <a:latin typeface="Helvetica" pitchFamily="-106"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a:ln>
              <a:noFill/>
            </a:ln>
            <a:solidFill>
              <a:schemeClr val="tx1"/>
            </a:solidFill>
            <a:effectLst/>
            <a:latin typeface="Helvetica" pitchFamily="-106" charset="0"/>
          </a:defRPr>
        </a:defPPr>
      </a:lstStyle>
    </a:lnDef>
  </a:objectDefaults>
  <a:extraClrSchemeLst>
    <a:extraClrScheme>
      <a:clrScheme name="DARPA_Satellite cop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PA_Satellite cop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PA_Satellite cop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PA_Satellite cop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PA_Satellite cop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PA_Satellite cop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PA_Satellite cop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HD:Desktop Folder:Ardent Talks:DARPA_Satellite copy</Template>
  <TotalTime>17717</TotalTime>
  <Pages>1</Pages>
  <Words>2209</Words>
  <Application>Microsoft Macintosh PowerPoint</Application>
  <PresentationFormat>On-screen Show (4:3)</PresentationFormat>
  <Paragraphs>400</Paragraphs>
  <Slides>29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Cambria Math</vt:lpstr>
      <vt:lpstr>Helvetica</vt:lpstr>
      <vt:lpstr>Symbol</vt:lpstr>
      <vt:lpstr>Times</vt:lpstr>
      <vt:lpstr>Times New Roman</vt:lpstr>
      <vt:lpstr>DARPA_Satellite copy</vt:lpstr>
      <vt:lpstr>Optimal Stochastic Control for   Generalized Flow Problems</vt:lpstr>
      <vt:lpstr>Introduction</vt:lpstr>
      <vt:lpstr>System Model</vt:lpstr>
      <vt:lpstr>Arrivals and Link Scheduling: Example  </vt:lpstr>
      <vt:lpstr>PowerPoint Presentation</vt:lpstr>
      <vt:lpstr>Problem Statement</vt:lpstr>
      <vt:lpstr> Previous work and their limitations </vt:lpstr>
      <vt:lpstr>Our earlier work on this problem</vt:lpstr>
      <vt:lpstr>What’s new ? </vt:lpstr>
      <vt:lpstr>Design of UMW: Insight</vt:lpstr>
      <vt:lpstr>Precedence Relaxed System</vt:lpstr>
      <vt:lpstr>Virtual Queueing System : Operation</vt:lpstr>
      <vt:lpstr>Packet Routing and Arrivals at the Virtual Queue</vt:lpstr>
      <vt:lpstr>Controller Arrivals:  Unicast Example </vt:lpstr>
      <vt:lpstr>Controller Arrivals:  Broadcast Example </vt:lpstr>
      <vt:lpstr>Dynamics of the Virtual Queues </vt:lpstr>
      <vt:lpstr>Controlling the Virtual Queues</vt:lpstr>
      <vt:lpstr>Derivation of the Control Policy </vt:lpstr>
      <vt:lpstr>Optimal Control: Routing</vt:lpstr>
      <vt:lpstr>Routing in the Virtual Network (example) </vt:lpstr>
      <vt:lpstr>Optimal Control: Link Scheduling </vt:lpstr>
      <vt:lpstr>Optimal Control:  Packet Scheduling</vt:lpstr>
      <vt:lpstr>Proof of Stability of the Physical Queues </vt:lpstr>
      <vt:lpstr>Analysis of the Physical Queues - I </vt:lpstr>
      <vt:lpstr>Analysis of the Physical Queues - II</vt:lpstr>
      <vt:lpstr>Analysis of the Physical Queues - III</vt:lpstr>
      <vt:lpstr>Simulation Results (Unicast) </vt:lpstr>
      <vt:lpstr>Simulation Results (Broadcast)</vt:lpstr>
      <vt:lpstr>Conclusion</vt:lpstr>
    </vt:vector>
  </TitlesOfParts>
  <Company>MITLL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Architectures and Protocols for Data Communications Over Heterogeneous Networks  </dc:title>
  <dc:subject/>
  <dc:creator>Eytan Modiano</dc:creator>
  <cp:keywords/>
  <dc:description/>
  <cp:lastModifiedBy>Abhishek</cp:lastModifiedBy>
  <cp:revision>876</cp:revision>
  <cp:lastPrinted>2001-04-19T11:22:12Z</cp:lastPrinted>
  <dcterms:created xsi:type="dcterms:W3CDTF">2010-06-02T13:43:54Z</dcterms:created>
  <dcterms:modified xsi:type="dcterms:W3CDTF">2022-03-17T12:20:14Z</dcterms:modified>
</cp:coreProperties>
</file>